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01" r:id="rId1"/>
  </p:sldMasterIdLst>
  <p:notesMasterIdLst>
    <p:notesMasterId r:id="rId23"/>
  </p:notesMasterIdLst>
  <p:handoutMasterIdLst>
    <p:handoutMasterId r:id="rId24"/>
  </p:handoutMasterIdLst>
  <p:sldIdLst>
    <p:sldId id="274" r:id="rId2"/>
    <p:sldId id="293" r:id="rId3"/>
    <p:sldId id="292" r:id="rId4"/>
    <p:sldId id="309" r:id="rId5"/>
    <p:sldId id="318" r:id="rId6"/>
    <p:sldId id="319" r:id="rId7"/>
    <p:sldId id="337" r:id="rId8"/>
    <p:sldId id="339" r:id="rId9"/>
    <p:sldId id="341" r:id="rId10"/>
    <p:sldId id="343" r:id="rId11"/>
    <p:sldId id="372" r:id="rId12"/>
    <p:sldId id="374" r:id="rId13"/>
    <p:sldId id="350" r:id="rId14"/>
    <p:sldId id="310" r:id="rId15"/>
    <p:sldId id="333" r:id="rId16"/>
    <p:sldId id="311" r:id="rId17"/>
    <p:sldId id="296" r:id="rId18"/>
    <p:sldId id="313" r:id="rId19"/>
    <p:sldId id="358" r:id="rId20"/>
    <p:sldId id="356" r:id="rId21"/>
    <p:sldId id="288" r:id="rId22"/>
  </p:sldIdLst>
  <p:sldSz cx="9144000" cy="6858000" type="screen4x3"/>
  <p:notesSz cx="6797675" cy="9928225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umimoji="1"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umimoji="1"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umimoji="1"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C2E5"/>
    <a:srgbClr val="FFCC00"/>
    <a:srgbClr val="CC6600"/>
    <a:srgbClr val="996633"/>
    <a:srgbClr val="993300"/>
    <a:srgbClr val="006699"/>
    <a:srgbClr val="00808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5" autoAdjust="0"/>
    <p:restoredTop sz="94840" autoAdjust="0"/>
  </p:normalViewPr>
  <p:slideViewPr>
    <p:cSldViewPr>
      <p:cViewPr varScale="1">
        <p:scale>
          <a:sx n="109" d="100"/>
          <a:sy n="109" d="100"/>
        </p:scale>
        <p:origin x="13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2" d="100"/>
          <a:sy n="32" d="100"/>
        </p:scale>
        <p:origin x="-1114" y="-6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72"/>
      <c:rotY val="20"/>
      <c:depthPercent val="3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697892271662767"/>
          <c:y val="2.8813559322033892E-2"/>
          <c:w val="0.68618266978922637"/>
          <c:h val="0.766101694915254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APN</c:v>
                </c:pt>
              </c:strCache>
            </c:strRef>
          </c:tx>
          <c:spPr>
            <a:solidFill>
              <a:srgbClr val="CCFFFF"/>
            </a:solidFill>
            <a:ln w="6896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Sheet1!$B$1:$B$1</c:f>
              <c:strCache>
                <c:ptCount val="1"/>
                <c:pt idx="0">
                  <c:v>cijena stana po otplati (€)</c:v>
                </c:pt>
              </c:strCache>
            </c:strRef>
          </c:cat>
          <c:val>
            <c:numRef>
              <c:f>Sheet1!$B$2:$B$2</c:f>
              <c:numCache>
                <c:formatCode>#.##000</c:formatCode>
                <c:ptCount val="1"/>
                <c:pt idx="0">
                  <c:v>114000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A8-403E-94D6-6FCF4639A7F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banka</c:v>
                </c:pt>
              </c:strCache>
            </c:strRef>
          </c:tx>
          <c:spPr>
            <a:solidFill>
              <a:srgbClr val="FFFF99"/>
            </a:solidFill>
            <a:ln w="6896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Sheet1!$B$1:$B$1</c:f>
              <c:strCache>
                <c:ptCount val="1"/>
                <c:pt idx="0">
                  <c:v>cijena stana po otplati (€)</c:v>
                </c:pt>
              </c:strCache>
            </c:strRef>
          </c:cat>
          <c:val>
            <c:numRef>
              <c:f>Sheet1!$B$3:$B$3</c:f>
              <c:numCache>
                <c:formatCode>#.##000</c:formatCode>
                <c:ptCount val="1"/>
                <c:pt idx="0">
                  <c:v>152000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A8-403E-94D6-6FCF4639A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0"/>
        <c:shape val="box"/>
        <c:axId val="228344576"/>
        <c:axId val="1"/>
        <c:axId val="0"/>
      </c:bar3DChart>
      <c:catAx>
        <c:axId val="228344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7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n-US" sz="115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1723">
              <a:solidFill>
                <a:schemeClr val="tx1"/>
              </a:solidFill>
              <a:prstDash val="solid"/>
            </a:ln>
          </c:spPr>
        </c:majorGridlines>
        <c:numFmt formatCode="#.##000" sourceLinked="1"/>
        <c:majorTickMark val="out"/>
        <c:minorTickMark val="none"/>
        <c:tickLblPos val="nextTo"/>
        <c:spPr>
          <a:ln w="17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n-US" sz="97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228344576"/>
        <c:crosses val="autoZero"/>
        <c:crossBetween val="between"/>
      </c:valAx>
      <c:spPr>
        <a:noFill/>
        <a:ln w="25367">
          <a:noFill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0.34813517060367455"/>
          <c:y val="0.85585528102090691"/>
          <c:w val="0.60213104611923507"/>
          <c:h val="0.92342225540772926"/>
        </c:manualLayout>
      </c:layout>
      <c:overlay val="0"/>
      <c:spPr>
        <a:noFill/>
        <a:ln w="1723">
          <a:solidFill>
            <a:schemeClr val="tx1"/>
          </a:solidFill>
          <a:prstDash val="solid"/>
        </a:ln>
      </c:spPr>
      <c:txPr>
        <a:bodyPr/>
        <a:lstStyle/>
        <a:p>
          <a:pPr>
            <a:defRPr lang="en-US" sz="104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7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r-Latn-R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0.5109</cdr:x>
      <cdr:y>0.22051</cdr:y>
    </cdr:from>
    <cdr:to>
      <cdr:x>0.66916</cdr:x>
      <cdr:y>0.27729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25118" y="974587"/>
          <a:ext cx="844205" cy="2509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36576" tIns="36576" rIns="36576" bIns="36576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200" b="1" i="0" u="none" strike="noStrike" baseline="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118.503,03</a:t>
          </a:r>
        </a:p>
      </cdr:txBody>
    </cdr:sp>
  </cdr:relSizeAnchor>
  <cdr:relSizeAnchor xmlns:cdr="http://schemas.openxmlformats.org/drawingml/2006/chartDrawing">
    <cdr:from>
      <cdr:x>0.30503</cdr:x>
      <cdr:y>0.37002</cdr:y>
    </cdr:from>
    <cdr:to>
      <cdr:x>0.44726</cdr:x>
      <cdr:y>0.4268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27055" y="1635361"/>
          <a:ext cx="758606" cy="2509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36576" tIns="36576" rIns="36576" bIns="36576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200" b="1" i="0" u="none" strike="noStrike" baseline="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93.869,26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AD11BB6-A113-4B22-A9B0-78C523ACD34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CA10058-352D-44EA-A74E-A95B40D970C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E18EA4A2-AAAA-4B1E-A236-57BF13618BB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A176C459-2E0E-4EE0-B1FE-D1CDC6408DC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4480A00-2590-4B50-929A-1C543BA54F5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72B40BF-B9E0-4C29-B5B5-526E160B1D4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8959" tIns="0" rIns="18959" bIns="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FE8C9F8-56D2-415E-8358-539A28F6D8C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8959" tIns="0" rIns="18959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07/16/96</a:t>
            </a:r>
            <a:endParaRPr lang="en-US" sz="1200" i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60AED2D-62C5-4BE0-B155-928782E9716D}"/>
              </a:ext>
            </a:extLst>
          </p:cNvPr>
          <p:cNvSpPr>
            <a:spLocks noChangeArrowheads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127F29FE-3864-4FC3-8B37-3FDA1E29CD1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33" tIns="45817" rIns="91633" bIns="458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2F4D8367-A229-44AA-8353-3F1D80B74F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8959" tIns="0" rIns="18959" bIns="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DDEC08FE-E527-4B59-AFB1-0A9AFD9B65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8959" tIns="0" rIns="18959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##</a:t>
            </a:r>
            <a:endParaRPr lang="en-US" sz="1200" i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18DD276-5E3C-4884-B1E3-F7C36DD3A4A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 sz="120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F773A1C-3D1E-438F-8682-B61F53FA47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 sz="1000"/>
              <a:t>07/16/96</a:t>
            </a:r>
            <a:endParaRPr lang="en-US" altLang="sr-Latn-RS" sz="1200" i="0"/>
          </a:p>
        </p:txBody>
      </p:sp>
      <p:sp>
        <p:nvSpPr>
          <p:cNvPr id="6148" name="Rectangle 6">
            <a:extLst>
              <a:ext uri="{FF2B5EF4-FFF2-40B4-BE49-F238E27FC236}">
                <a16:creationId xmlns:a16="http://schemas.microsoft.com/office/drawing/2014/main" id="{9B2AD646-7295-4E71-A76B-6E775C0CBDA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 sz="1200"/>
          </a:p>
        </p:txBody>
      </p:sp>
      <p:sp>
        <p:nvSpPr>
          <p:cNvPr id="6149" name="Rectangle 7">
            <a:extLst>
              <a:ext uri="{FF2B5EF4-FFF2-40B4-BE49-F238E27FC236}">
                <a16:creationId xmlns:a16="http://schemas.microsoft.com/office/drawing/2014/main" id="{83C7A52A-C4CF-43DA-AC83-64993B4B1B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 sz="1000"/>
              <a:t>##</a:t>
            </a:r>
            <a:endParaRPr lang="en-US" altLang="sr-Latn-RS" sz="1200" i="0"/>
          </a:p>
        </p:txBody>
      </p:sp>
      <p:sp>
        <p:nvSpPr>
          <p:cNvPr id="6150" name="Rectangle 2">
            <a:extLst>
              <a:ext uri="{FF2B5EF4-FFF2-40B4-BE49-F238E27FC236}">
                <a16:creationId xmlns:a16="http://schemas.microsoft.com/office/drawing/2014/main" id="{86EC1775-0F0B-4A55-8C29-092C2313ABD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1" name="Rectangle 3">
            <a:extLst>
              <a:ext uri="{FF2B5EF4-FFF2-40B4-BE49-F238E27FC236}">
                <a16:creationId xmlns:a16="http://schemas.microsoft.com/office/drawing/2014/main" id="{420FFFCA-517A-449F-BE27-9A25CCEACE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E9B63690-F325-4A0E-81FC-3BCAAA17D9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 sz="120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C8BFBBF-2C81-43A0-AB92-BB156E1A507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 sz="1000"/>
              <a:t>07/16/96</a:t>
            </a:r>
            <a:endParaRPr lang="en-US" altLang="sr-Latn-RS" sz="1200" i="0"/>
          </a:p>
        </p:txBody>
      </p:sp>
      <p:sp>
        <p:nvSpPr>
          <p:cNvPr id="27652" name="Rectangle 6">
            <a:extLst>
              <a:ext uri="{FF2B5EF4-FFF2-40B4-BE49-F238E27FC236}">
                <a16:creationId xmlns:a16="http://schemas.microsoft.com/office/drawing/2014/main" id="{AE1E6E02-D5CA-4232-9A05-C595397F03C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 sz="1200"/>
          </a:p>
        </p:txBody>
      </p:sp>
      <p:sp>
        <p:nvSpPr>
          <p:cNvPr id="27653" name="Rectangle 7">
            <a:extLst>
              <a:ext uri="{FF2B5EF4-FFF2-40B4-BE49-F238E27FC236}">
                <a16:creationId xmlns:a16="http://schemas.microsoft.com/office/drawing/2014/main" id="{92C8000C-FF5D-4BF4-8E84-4D2C8A118A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 sz="1000"/>
              <a:t>##</a:t>
            </a:r>
            <a:endParaRPr lang="en-US" altLang="sr-Latn-RS" sz="1200" i="0"/>
          </a:p>
        </p:txBody>
      </p:sp>
      <p:sp>
        <p:nvSpPr>
          <p:cNvPr id="27654" name="Rectangle 2">
            <a:extLst>
              <a:ext uri="{FF2B5EF4-FFF2-40B4-BE49-F238E27FC236}">
                <a16:creationId xmlns:a16="http://schemas.microsoft.com/office/drawing/2014/main" id="{1B551A5A-96F7-4F94-AC7A-F7003A307AB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5" name="Rectangle 3">
            <a:extLst>
              <a:ext uri="{FF2B5EF4-FFF2-40B4-BE49-F238E27FC236}">
                <a16:creationId xmlns:a16="http://schemas.microsoft.com/office/drawing/2014/main" id="{900299F9-5867-444F-B947-6E6E04C900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92E62-24AF-448F-A68A-465B2EFDA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2DB22-8758-4563-82D2-E034825DDF9B}" type="datetime1">
              <a:rPr lang="sr-Latn-RS"/>
              <a:pPr>
                <a:defRPr/>
              </a:pPr>
              <a:t>14.8.2019.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564F5-914F-4C3D-9D10-FE0A28636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8D89-5F19-4997-AAA9-0D38408D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226C3D7-D9DE-4556-BE68-5C4DD7529293}" type="slidenum">
              <a:rPr lang="en-US" altLang="sr-Latn-RS"/>
              <a:pPr lvl="1"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21476767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6B258-A059-40C8-8B94-A46ACD88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7EF8F-22BA-4BE4-A1F7-F2DD107E6156}" type="datetime1">
              <a:rPr lang="sr-Latn-RS"/>
              <a:pPr>
                <a:defRPr/>
              </a:pPr>
              <a:t>14.8.2019.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DCA80-E2E0-4D71-B952-1966C34AB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EC669-3D97-458F-B2F8-EAC109FBB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0AAC5-D8AA-47CF-A494-AE68A4A7BA9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38941220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75DD0-81AF-42F6-90CC-CCE3DC008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D1560-F032-4DC7-AF7E-047F81129D6F}" type="datetime1">
              <a:rPr lang="sr-Latn-RS"/>
              <a:pPr>
                <a:defRPr/>
              </a:pPr>
              <a:t>14.8.2019.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F64E1-2B56-4886-BF5A-E8DF92D97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8CE47-4427-489C-BE5D-0337987B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31692-4EB1-4333-8DDE-C4AFDBB75C0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46818513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53874-76EA-4151-93E2-D8C96F166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D0323-8091-41FF-AFE2-5485EEA693E9}" type="datetime1">
              <a:rPr lang="sr-Latn-RS"/>
              <a:pPr>
                <a:defRPr/>
              </a:pPr>
              <a:t>14.8.2019.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C1C0F-813C-4EB0-BB79-4F8985A0F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1F30F-0E5B-41B8-ACCE-6B4257283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996A9-539C-4E1F-A79C-8F936CDE8A51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289436475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B400D-93C6-4DEC-BA9C-78DED3864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F343D-57D2-4274-BE91-DB9378F29EE2}" type="datetime1">
              <a:rPr lang="sr-Latn-RS"/>
              <a:pPr>
                <a:defRPr/>
              </a:pPr>
              <a:t>14.8.2019.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144F9-9FED-4361-BF04-39FBDC4C1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47726-B216-4D77-977F-D64D6F52F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2DABC-F383-4A0B-9027-3107849E8AAD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43355962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3100C2-48D2-4DE6-B24C-4A2C179AD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8FCBF-F1CA-421B-9415-60DA2F8BE10F}" type="datetime1">
              <a:rPr lang="sr-Latn-RS"/>
              <a:pPr>
                <a:defRPr/>
              </a:pPr>
              <a:t>14.8.2019.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228403-8CE3-471E-ABC6-4E01E7A7C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FBB3BC-EA62-48EA-9C17-D21380491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1A6DD-88BA-4C03-8CBF-15F66E67B68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21075526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F44D162-1A99-428E-A8DB-7C367AB21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F87E7-88E1-40A3-A733-42F16E8C0B37}" type="datetime1">
              <a:rPr lang="sr-Latn-RS"/>
              <a:pPr>
                <a:defRPr/>
              </a:pPr>
              <a:t>14.8.2019.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08C18CC-D8E6-4293-89E5-CD66527E2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3EB3A86-73B5-4D34-A565-BEDC902CB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A1C17-F1FC-4605-8E42-3378E1C96CB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417579859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9E29FB1-5FAC-4A4D-A84C-E94AA3BEF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3F6A7-EE8C-4CCF-B146-DC42883C166D}" type="datetime1">
              <a:rPr lang="sr-Latn-RS"/>
              <a:pPr>
                <a:defRPr/>
              </a:pPr>
              <a:t>14.8.2019.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D1BB550-EA34-48DD-AE80-2EB82F3F7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0390AB-1A29-41EA-A823-B9F4F8924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A1B7B-7BC5-41DD-A1E2-FE7C4013972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616346820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AB2742A-7968-4BD5-998B-727AC8BEC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3B493-1F25-442B-9E84-394ADC747663}" type="datetime1">
              <a:rPr lang="sr-Latn-RS"/>
              <a:pPr>
                <a:defRPr/>
              </a:pPr>
              <a:t>14.8.2019.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07F8C71-2F67-471C-97CA-F73F198A2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50ADA74-5BDE-4AD6-9CA3-15247FB2C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A3918-A44E-4837-9EDA-BF53A25983C5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772535154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2B9699-8F1D-4CE1-93D6-3D60171B0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C9B2C-8922-4D26-B89F-90AD2EB8C666}" type="datetime1">
              <a:rPr lang="sr-Latn-RS"/>
              <a:pPr>
                <a:defRPr/>
              </a:pPr>
              <a:t>14.8.2019.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BFF3C5-F1A0-43DE-806D-1E0FD568D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907EA3-3287-4A25-B2B8-E94FC9FE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963BF-55F8-4A96-B996-52432BDDDAB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50007722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1C73E7-27E7-4948-91F3-5AACDBA10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1A29F-9F00-44FB-85B3-57C0D2E0ED27}" type="datetime1">
              <a:rPr lang="sr-Latn-RS"/>
              <a:pPr>
                <a:defRPr/>
              </a:pPr>
              <a:t>14.8.2019.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51A12D-9C2E-4AF7-93E4-105BC0974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5D9D84-DD48-4992-8EF1-12EDF5EF2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D9A3C-4221-46CA-A690-83F42ACCC851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16444293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11FC370-E7DC-45ED-8786-BBD614E973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  <a:endParaRPr lang="hr-HR" altLang="sr-Latn-R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9AC19C0-D019-4F7E-AE15-FBF333B477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  <a:endParaRPr lang="hr-HR" alt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7203A-CC38-46DE-B4E3-551E2D4B2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04534CF-FDF6-4EC0-9061-FABAD1ED2CC9}" type="datetime1">
              <a:rPr lang="sr-Latn-RS"/>
              <a:pPr>
                <a:defRPr/>
              </a:pPr>
              <a:t>14.8.2019.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85ED3-73C2-4F2E-96CB-3841086BD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A1AC0-19F7-4408-B062-096660B77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9DD8AF0-2400-4546-9055-01F5CE977B9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</p:sldLayoutIdLst>
  <p:transition spd="med">
    <p:wipe dir="r"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INFO%20KALK.xl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D8CCB8C-710F-40C5-BA6F-568EC52E859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2575" y="260350"/>
            <a:ext cx="8353425" cy="1371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ebdings" pitchFamily="18" charset="2"/>
              <a:buNone/>
              <a:defRPr/>
            </a:pPr>
            <a:r>
              <a:rPr lang="hr-H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Prezentacija stanova iz Programa POS-a</a:t>
            </a:r>
            <a:br>
              <a:rPr lang="hr-H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GRAD PRELOG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123" name="Picture 6">
            <a:extLst>
              <a:ext uri="{FF2B5EF4-FFF2-40B4-BE49-F238E27FC236}">
                <a16:creationId xmlns:a16="http://schemas.microsoft.com/office/drawing/2014/main" id="{0DD33CB5-F4EC-451D-A869-EA08359A8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" t="-1430" r="270" b="-1430"/>
          <a:stretch>
            <a:fillRect/>
          </a:stretch>
        </p:blipFill>
        <p:spPr bwMode="auto">
          <a:xfrm>
            <a:off x="0" y="5521325"/>
            <a:ext cx="9144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>
            <a:extLst>
              <a:ext uri="{FF2B5EF4-FFF2-40B4-BE49-F238E27FC236}">
                <a16:creationId xmlns:a16="http://schemas.microsoft.com/office/drawing/2014/main" id="{A3D98101-A971-4F3C-89B9-5EE3EAA83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88" y="6167438"/>
            <a:ext cx="50022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400" b="1">
                <a:solidFill>
                  <a:srgbClr val="0066CC"/>
                </a:solidFill>
                <a:latin typeface="Arial" panose="020B0604020202020204" pitchFamily="34" charset="0"/>
              </a:rPr>
              <a:t>Agencija za pravni promet i posredovanje nekretninama</a:t>
            </a:r>
            <a:endParaRPr lang="en-US" altLang="sr-Latn-RS" sz="1400" b="1">
              <a:solidFill>
                <a:srgbClr val="0066CC"/>
              </a:solidFill>
              <a:latin typeface="Arial" panose="020B0604020202020204" pitchFamily="34" charset="0"/>
            </a:endParaRPr>
          </a:p>
        </p:txBody>
      </p:sp>
      <p:pic>
        <p:nvPicPr>
          <p:cNvPr id="5125" name="Picture 3" descr="Apn_logo 1">
            <a:extLst>
              <a:ext uri="{FF2B5EF4-FFF2-40B4-BE49-F238E27FC236}">
                <a16:creationId xmlns:a16="http://schemas.microsoft.com/office/drawing/2014/main" id="{D6F4E82D-EB71-4758-92E1-FD1524618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6167438"/>
            <a:ext cx="646112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>
            <a:extLst>
              <a:ext uri="{FF2B5EF4-FFF2-40B4-BE49-F238E27FC236}">
                <a16:creationId xmlns:a16="http://schemas.microsoft.com/office/drawing/2014/main" id="{F2A0C348-97F7-40B1-B2D0-E1D035EF4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501775"/>
            <a:ext cx="7799387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5">
            <a:extLst>
              <a:ext uri="{FF2B5EF4-FFF2-40B4-BE49-F238E27FC236}">
                <a16:creationId xmlns:a16="http://schemas.microsoft.com/office/drawing/2014/main" id="{9F816385-B7A7-40D7-8FBC-43267FAE0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250" y="1825625"/>
            <a:ext cx="4040188" cy="639763"/>
          </a:xfrm>
        </p:spPr>
        <p:txBody>
          <a:bodyPr/>
          <a:lstStyle/>
          <a:p>
            <a:r>
              <a:rPr lang="hr-HR" altLang="sr-Latn-RS"/>
              <a:t>LOVRAN</a:t>
            </a:r>
          </a:p>
        </p:txBody>
      </p:sp>
      <p:sp>
        <p:nvSpPr>
          <p:cNvPr id="15363" name="Text Placeholder 7">
            <a:extLst>
              <a:ext uri="{FF2B5EF4-FFF2-40B4-BE49-F238E27FC236}">
                <a16:creationId xmlns:a16="http://schemas.microsoft.com/office/drawing/2014/main" id="{33B00E82-320D-4DC8-A180-C7B80B57EB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64163" y="3829050"/>
            <a:ext cx="4041775" cy="639763"/>
          </a:xfrm>
        </p:spPr>
        <p:txBody>
          <a:bodyPr/>
          <a:lstStyle/>
          <a:p>
            <a:r>
              <a:rPr lang="hr-HR" altLang="sr-Latn-RS"/>
              <a:t>GOSPIĆ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381C3E-2419-47C8-AB52-6DAD79313F7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F2078E9-05D1-494C-9FC7-4D41035C53CA}" type="datetime1">
              <a:rPr lang="sr-Latn-RS"/>
              <a:pPr>
                <a:defRPr/>
              </a:pPr>
              <a:t>14.8.2019.</a:t>
            </a:fld>
            <a:endParaRPr lang="en-US"/>
          </a:p>
        </p:txBody>
      </p:sp>
      <p:sp>
        <p:nvSpPr>
          <p:cNvPr id="15365" name="Slide Number Placeholder 2">
            <a:extLst>
              <a:ext uri="{FF2B5EF4-FFF2-40B4-BE49-F238E27FC236}">
                <a16:creationId xmlns:a16="http://schemas.microsoft.com/office/drawing/2014/main" id="{979C284F-481B-4D18-99C9-45B992758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1F5946-7DFD-405E-8D27-4DCF9EEA3296}" type="slidenum">
              <a:rPr lang="en-US" altLang="sr-Latn-R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sr-Latn-R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BEBD5735-2069-484C-8FE1-32921412D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398463"/>
            <a:ext cx="8351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hr-HR" altLang="sr-Latn-RS" sz="2800" b="1" dirty="0">
                <a:solidFill>
                  <a:srgbClr val="0070C0"/>
                </a:solidFill>
                <a:latin typeface="+mj-lt"/>
              </a:rPr>
              <a:t>Provedba Programa POS-a od 2015.</a:t>
            </a:r>
            <a:endParaRPr lang="hr-HR" altLang="sr-Latn-RS" sz="2800" b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E85756C-8824-4D05-96F8-503269351244}"/>
              </a:ext>
            </a:extLst>
          </p:cNvPr>
          <p:cNvCxnSpPr/>
          <p:nvPr/>
        </p:nvCxnSpPr>
        <p:spPr>
          <a:xfrm>
            <a:off x="268288" y="954088"/>
            <a:ext cx="8353425" cy="0"/>
          </a:xfrm>
          <a:prstGeom prst="line">
            <a:avLst/>
          </a:prstGeom>
          <a:ln w="381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8" name="Content Placeholder 9">
            <a:extLst>
              <a:ext uri="{FF2B5EF4-FFF2-40B4-BE49-F238E27FC236}">
                <a16:creationId xmlns:a16="http://schemas.microsoft.com/office/drawing/2014/main" id="{B95F2D4C-B487-4726-B746-7D1FCE27832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565400"/>
            <a:ext cx="4103688" cy="2946400"/>
          </a:xfrm>
        </p:spPr>
      </p:pic>
      <p:pic>
        <p:nvPicPr>
          <p:cNvPr id="15369" name="Content Placeholder 11">
            <a:extLst>
              <a:ext uri="{FF2B5EF4-FFF2-40B4-BE49-F238E27FC236}">
                <a16:creationId xmlns:a16="http://schemas.microsoft.com/office/drawing/2014/main" id="{12AB82EF-0EF7-49C1-943C-79F326EE286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916113"/>
            <a:ext cx="3681413" cy="1800225"/>
          </a:xfrm>
        </p:spPr>
      </p:pic>
      <p:sp>
        <p:nvSpPr>
          <p:cNvPr id="15370" name="Text Placeholder 7">
            <a:extLst>
              <a:ext uri="{FF2B5EF4-FFF2-40B4-BE49-F238E27FC236}">
                <a16:creationId xmlns:a16="http://schemas.microsoft.com/office/drawing/2014/main" id="{D8F0D91D-4F3A-4EE9-B02F-9875F230FFF8}"/>
              </a:ext>
            </a:extLst>
          </p:cNvPr>
          <p:cNvSpPr txBox="1">
            <a:spLocks/>
          </p:cNvSpPr>
          <p:nvPr/>
        </p:nvSpPr>
        <p:spPr bwMode="auto">
          <a:xfrm>
            <a:off x="5003800" y="1214438"/>
            <a:ext cx="40417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hr-HR" altLang="sr-Latn-RS" sz="2400" b="1"/>
              <a:t>MALI LOŠINJ (20 stanova)</a:t>
            </a:r>
          </a:p>
        </p:txBody>
      </p:sp>
      <p:pic>
        <p:nvPicPr>
          <p:cNvPr id="15371" name="Picture 2">
            <a:extLst>
              <a:ext uri="{FF2B5EF4-FFF2-40B4-BE49-F238E27FC236}">
                <a16:creationId xmlns:a16="http://schemas.microsoft.com/office/drawing/2014/main" id="{F8D3C88B-B471-4CBA-AAEE-F23414665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437063"/>
            <a:ext cx="33210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5">
            <a:extLst>
              <a:ext uri="{FF2B5EF4-FFF2-40B4-BE49-F238E27FC236}">
                <a16:creationId xmlns:a16="http://schemas.microsoft.com/office/drawing/2014/main" id="{2BCE33E7-8910-4556-9BE4-E9DB109D0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88" y="1916113"/>
            <a:ext cx="4040187" cy="639762"/>
          </a:xfrm>
        </p:spPr>
        <p:txBody>
          <a:bodyPr/>
          <a:lstStyle/>
          <a:p>
            <a:r>
              <a:rPr lang="hr-HR" altLang="sr-Latn-RS"/>
              <a:t>FAŽANA (12 stanova)</a:t>
            </a:r>
          </a:p>
        </p:txBody>
      </p:sp>
      <p:sp>
        <p:nvSpPr>
          <p:cNvPr id="16387" name="Text Placeholder 7">
            <a:extLst>
              <a:ext uri="{FF2B5EF4-FFF2-40B4-BE49-F238E27FC236}">
                <a16:creationId xmlns:a16="http://schemas.microsoft.com/office/drawing/2014/main" id="{1091E2BD-F460-4B36-A610-19E9872FAA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5638" y="1052513"/>
            <a:ext cx="4041775" cy="639762"/>
          </a:xfrm>
        </p:spPr>
        <p:txBody>
          <a:bodyPr/>
          <a:lstStyle/>
          <a:p>
            <a:r>
              <a:rPr lang="hr-HR" altLang="sr-Latn-RS"/>
              <a:t>METKOVIĆ (55 stanova)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8B7E09-FE37-4325-BF3D-7249ED863CC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F2078E9-05D1-494C-9FC7-4D41035C53CA}" type="datetime1">
              <a:rPr lang="sr-Latn-RS"/>
              <a:pPr>
                <a:defRPr/>
              </a:pPr>
              <a:t>14.8.2019.</a:t>
            </a:fld>
            <a:endParaRPr lang="en-US"/>
          </a:p>
        </p:txBody>
      </p:sp>
      <p:sp>
        <p:nvSpPr>
          <p:cNvPr id="16389" name="Slide Number Placeholder 2">
            <a:extLst>
              <a:ext uri="{FF2B5EF4-FFF2-40B4-BE49-F238E27FC236}">
                <a16:creationId xmlns:a16="http://schemas.microsoft.com/office/drawing/2014/main" id="{D603491E-4B91-4532-A977-5A31AF2CC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279219-8796-48C4-B73C-A50D51EC8ECC}" type="slidenum">
              <a:rPr lang="en-US" altLang="sr-Latn-R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sr-Latn-R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D4A2F925-1211-4177-B4C3-8F329EE8B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398463"/>
            <a:ext cx="8351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hr-HR" altLang="sr-Latn-RS" sz="2800" b="1" dirty="0">
                <a:solidFill>
                  <a:srgbClr val="0070C0"/>
                </a:solidFill>
                <a:latin typeface="+mj-lt"/>
              </a:rPr>
              <a:t>Provedba Programa POS-a od 2015.</a:t>
            </a:r>
            <a:endParaRPr lang="hr-HR" altLang="sr-Latn-RS" sz="2800" b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5B4E94-8064-4AEF-800B-D09EB58E3DB6}"/>
              </a:ext>
            </a:extLst>
          </p:cNvPr>
          <p:cNvCxnSpPr/>
          <p:nvPr/>
        </p:nvCxnSpPr>
        <p:spPr>
          <a:xfrm>
            <a:off x="268288" y="954088"/>
            <a:ext cx="8353425" cy="0"/>
          </a:xfrm>
          <a:prstGeom prst="line">
            <a:avLst/>
          </a:prstGeom>
          <a:ln w="381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2" name="Content Placeholder 6">
            <a:extLst>
              <a:ext uri="{FF2B5EF4-FFF2-40B4-BE49-F238E27FC236}">
                <a16:creationId xmlns:a16="http://schemas.microsoft.com/office/drawing/2014/main" id="{35C201E6-455E-49BB-8B13-30CDB2A04D1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693988"/>
            <a:ext cx="4040188" cy="2913062"/>
          </a:xfrm>
        </p:spPr>
      </p:pic>
      <p:pic>
        <p:nvPicPr>
          <p:cNvPr id="16393" name="Content Placeholder 10">
            <a:extLst>
              <a:ext uri="{FF2B5EF4-FFF2-40B4-BE49-F238E27FC236}">
                <a16:creationId xmlns:a16="http://schemas.microsoft.com/office/drawing/2014/main" id="{71CB3CAB-7BB3-48A7-B742-03EC48172F4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1700213"/>
            <a:ext cx="3667125" cy="1873250"/>
          </a:xfrm>
        </p:spPr>
      </p:pic>
      <p:pic>
        <p:nvPicPr>
          <p:cNvPr id="16394" name="Content Placeholder 15">
            <a:extLst>
              <a:ext uri="{FF2B5EF4-FFF2-40B4-BE49-F238E27FC236}">
                <a16:creationId xmlns:a16="http://schemas.microsoft.com/office/drawing/2014/main" id="{D7114642-B78E-458A-BCF0-F5A701D12A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4124325"/>
            <a:ext cx="3382962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 Placeholder 7">
            <a:extLst>
              <a:ext uri="{FF2B5EF4-FFF2-40B4-BE49-F238E27FC236}">
                <a16:creationId xmlns:a16="http://schemas.microsoft.com/office/drawing/2014/main" id="{827D5B1D-07C6-473F-984E-D287E91B0CD7}"/>
              </a:ext>
            </a:extLst>
          </p:cNvPr>
          <p:cNvSpPr txBox="1">
            <a:spLocks/>
          </p:cNvSpPr>
          <p:nvPr/>
        </p:nvSpPr>
        <p:spPr bwMode="auto">
          <a:xfrm>
            <a:off x="4505325" y="3429000"/>
            <a:ext cx="40417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hr-HR" altLang="sr-Latn-RS" sz="2400" b="1"/>
              <a:t>ŠIBENIK (148 stanova)</a:t>
            </a: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393993-547B-408F-91C8-654DDA7AA6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E512B4B-517A-4FB9-B44C-9622D807A359}" type="datetime1">
              <a:rPr lang="sr-Latn-RS"/>
              <a:pPr>
                <a:defRPr/>
              </a:pPr>
              <a:t>14.8.2019.</a:t>
            </a:fld>
            <a:endParaRPr lang="en-US" dirty="0"/>
          </a:p>
        </p:txBody>
      </p:sp>
      <p:sp>
        <p:nvSpPr>
          <p:cNvPr id="17411" name="Slide Number Placeholder 2">
            <a:extLst>
              <a:ext uri="{FF2B5EF4-FFF2-40B4-BE49-F238E27FC236}">
                <a16:creationId xmlns:a16="http://schemas.microsoft.com/office/drawing/2014/main" id="{61A40697-5839-4326-8973-2D982EFA4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0581FC-F829-4D82-9B65-8512A29881AF}" type="slidenum">
              <a:rPr lang="en-US" altLang="sr-Latn-R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sr-Latn-R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7A89BAC8-9DC3-463D-91EA-E4DFF652A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404813"/>
            <a:ext cx="8351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hr-HR" altLang="sr-Latn-RS" sz="2800" b="1" dirty="0">
                <a:solidFill>
                  <a:srgbClr val="0070C0"/>
                </a:solidFill>
                <a:latin typeface="+mj-lt"/>
              </a:rPr>
              <a:t>Građevine iz Programa POS- a u izgradnji</a:t>
            </a:r>
          </a:p>
        </p:txBody>
      </p:sp>
      <p:sp>
        <p:nvSpPr>
          <p:cNvPr id="17413" name="Text Box 6">
            <a:extLst>
              <a:ext uri="{FF2B5EF4-FFF2-40B4-BE49-F238E27FC236}">
                <a16:creationId xmlns:a16="http://schemas.microsoft.com/office/drawing/2014/main" id="{D96BFCFB-C865-44CF-ABD2-A9C72A5AA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916113"/>
            <a:ext cx="8137525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hr-HR" altLang="sr-Latn-RS" sz="1800"/>
              <a:t>Na dan 13. kolovoza 2019. godine, u izgradnji su  građevine s ukupno 66 stanova na lokacijama:</a:t>
            </a:r>
          </a:p>
          <a:p>
            <a:pPr>
              <a:buFont typeface="Arial" panose="020B0604020202020204" pitchFamily="34" charset="0"/>
              <a:buNone/>
            </a:pPr>
            <a:endParaRPr lang="hr-HR" altLang="sr-Latn-RS" sz="1800"/>
          </a:p>
          <a:p>
            <a:r>
              <a:rPr lang="hr-HR" altLang="sr-Latn-RS" sz="1800" b="1"/>
              <a:t>Biograd na moru– </a:t>
            </a:r>
            <a:r>
              <a:rPr lang="hr-HR" altLang="sr-Latn-RS" sz="1800"/>
              <a:t>36 stanova,</a:t>
            </a:r>
          </a:p>
          <a:p>
            <a:r>
              <a:rPr lang="hr-HR" altLang="sr-Latn-RS" sz="1800" b="1"/>
              <a:t>Krk – otok Krk – 	</a:t>
            </a:r>
            <a:r>
              <a:rPr lang="hr-HR" altLang="sr-Latn-RS" sz="1800"/>
              <a:t>30 stanova</a:t>
            </a:r>
          </a:p>
          <a:p>
            <a:endParaRPr lang="hr-HR" altLang="sr-Latn-RS" sz="18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E97E178-60B3-49F0-920F-FB5E22453434}"/>
              </a:ext>
            </a:extLst>
          </p:cNvPr>
          <p:cNvCxnSpPr/>
          <p:nvPr/>
        </p:nvCxnSpPr>
        <p:spPr>
          <a:xfrm>
            <a:off x="303213" y="1196975"/>
            <a:ext cx="8353425" cy="0"/>
          </a:xfrm>
          <a:prstGeom prst="line">
            <a:avLst/>
          </a:prstGeom>
          <a:ln w="381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7">
            <a:extLst>
              <a:ext uri="{FF2B5EF4-FFF2-40B4-BE49-F238E27FC236}">
                <a16:creationId xmlns:a16="http://schemas.microsoft.com/office/drawing/2014/main" id="{FEFE23F0-34C7-48F0-8254-28209E6CFF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997075"/>
            <a:ext cx="4041775" cy="639763"/>
          </a:xfrm>
        </p:spPr>
        <p:txBody>
          <a:bodyPr/>
          <a:lstStyle/>
          <a:p>
            <a:r>
              <a:rPr lang="hr-HR" altLang="sr-Latn-RS"/>
              <a:t>KRK – otok Krk (30 stanova)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490F0B-CDEB-4E78-80D9-46D057FAAC1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F2078E9-05D1-494C-9FC7-4D41035C53CA}" type="datetime1">
              <a:rPr lang="sr-Latn-RS"/>
              <a:pPr>
                <a:defRPr/>
              </a:pPr>
              <a:t>14.8.2019.</a:t>
            </a:fld>
            <a:endParaRPr lang="en-US"/>
          </a:p>
        </p:txBody>
      </p:sp>
      <p:sp>
        <p:nvSpPr>
          <p:cNvPr id="18436" name="Slide Number Placeholder 2">
            <a:extLst>
              <a:ext uri="{FF2B5EF4-FFF2-40B4-BE49-F238E27FC236}">
                <a16:creationId xmlns:a16="http://schemas.microsoft.com/office/drawing/2014/main" id="{FB1964C7-C241-4339-8007-5842EF188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AA449A-14E2-4E62-A5E5-F16019E542CB}" type="slidenum">
              <a:rPr lang="en-US" altLang="sr-Latn-R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sr-Latn-R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92C6E200-B7C9-4224-BCA8-579AE1B69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398463"/>
            <a:ext cx="8351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hr-HR" altLang="sr-Latn-RS" sz="2800" b="1" dirty="0">
                <a:solidFill>
                  <a:srgbClr val="0070C0"/>
                </a:solidFill>
                <a:latin typeface="+mj-lt"/>
              </a:rPr>
              <a:t>Građevine iz Programa POS-a u izgradnji</a:t>
            </a:r>
            <a:endParaRPr lang="hr-HR" altLang="sr-Latn-RS" sz="2800" b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9C94BF-86C4-4BAD-9B4E-C69F384731B0}"/>
              </a:ext>
            </a:extLst>
          </p:cNvPr>
          <p:cNvCxnSpPr/>
          <p:nvPr/>
        </p:nvCxnSpPr>
        <p:spPr>
          <a:xfrm>
            <a:off x="268288" y="954088"/>
            <a:ext cx="8353425" cy="0"/>
          </a:xfrm>
          <a:prstGeom prst="line">
            <a:avLst/>
          </a:prstGeom>
          <a:ln w="381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9" name="Content Placeholder 14">
            <a:extLst>
              <a:ext uri="{FF2B5EF4-FFF2-40B4-BE49-F238E27FC236}">
                <a16:creationId xmlns:a16="http://schemas.microsoft.com/office/drawing/2014/main" id="{E3B2545B-1FC2-4BB3-9282-77AD9348A274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6588" y="2708275"/>
            <a:ext cx="4041775" cy="3032125"/>
          </a:xfrm>
        </p:spPr>
      </p:pic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B071DE-17D3-4057-9092-24FE09953FC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5A797EE-05F3-424D-A037-9FC71B29C0ED}" type="datetime1">
              <a:rPr lang="sr-Latn-RS"/>
              <a:pPr>
                <a:defRPr/>
              </a:pPr>
              <a:t>14.8.2019.</a:t>
            </a:fld>
            <a:endParaRPr lang="en-US"/>
          </a:p>
        </p:txBody>
      </p:sp>
      <p:sp>
        <p:nvSpPr>
          <p:cNvPr id="19459" name="Slide Number Placeholder 2">
            <a:extLst>
              <a:ext uri="{FF2B5EF4-FFF2-40B4-BE49-F238E27FC236}">
                <a16:creationId xmlns:a16="http://schemas.microsoft.com/office/drawing/2014/main" id="{0697F75E-DF8C-4EF6-957B-82C72DCC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10C4EA-B3DC-4AD4-B41A-31DD6E13707B}" type="slidenum">
              <a:rPr lang="en-US" altLang="sr-Latn-R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sr-Latn-R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59B1D87D-004D-4590-BAE3-A46AF44B9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412875"/>
            <a:ext cx="777716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hr-HR" altLang="sr-Latn-RS" sz="2400" b="1" dirty="0"/>
              <a:t>TKO IMA PRAVO KUPNJE?</a:t>
            </a:r>
          </a:p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hr-HR" altLang="sr-Latn-RS" sz="2000" dirty="0"/>
              <a:t>Državljani Republike Hrvatske, a prednost imaju oni koji prvi put stječu nekretninu ili nemaju u vlasništvu odgovarajuću</a:t>
            </a:r>
          </a:p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hr-HR" altLang="sr-Latn-RS" sz="2000" dirty="0"/>
              <a:t>platežno ili kreditno sposobni kandidati s utvrđene konačne Liste reda prvenstva Grada Preloga</a:t>
            </a:r>
          </a:p>
        </p:txBody>
      </p:sp>
      <p:sp>
        <p:nvSpPr>
          <p:cNvPr id="10245" name="Text Box 6">
            <a:extLst>
              <a:ext uri="{FF2B5EF4-FFF2-40B4-BE49-F238E27FC236}">
                <a16:creationId xmlns:a16="http://schemas.microsoft.com/office/drawing/2014/main" id="{91DEE4DC-27BF-47E2-A721-87AAEFADB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038" y="4005263"/>
            <a:ext cx="70580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2400" b="1">
                <a:latin typeface="Arial" panose="020B0604020202020204" pitchFamily="34" charset="0"/>
              </a:rPr>
              <a:t>PREDNOSTI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hr-HR" altLang="sr-Latn-RS" sz="2000">
                <a:latin typeface="Arial" panose="020B0604020202020204" pitchFamily="34" charset="0"/>
              </a:rPr>
              <a:t> CIJENA  - max. 9.750,00 kn/m2 (</a:t>
            </a:r>
            <a:r>
              <a:rPr lang="hr-HR" altLang="sr-Latn-RS" sz="2000" b="1">
                <a:latin typeface="Arial" panose="020B0604020202020204" pitchFamily="34" charset="0"/>
              </a:rPr>
              <a:t>1.319,64 €/m2</a:t>
            </a:r>
            <a:r>
              <a:rPr lang="hr-HR" altLang="sr-Latn-RS" sz="2000"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hr-HR" altLang="sr-Latn-RS" sz="2000">
                <a:latin typeface="Arial" panose="020B0604020202020204" pitchFamily="34" charset="0"/>
              </a:rPr>
              <a:t> KREDITNI UVJETI – kamata ~ 1,8%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hr-HR" altLang="sr-Latn-RS" sz="2000">
                <a:latin typeface="Arial" panose="020B0604020202020204" pitchFamily="34" charset="0"/>
              </a:rPr>
              <a:t> ROK OTPLATE - do 30 g. + 1 g. počeka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FB7683-DAE9-47F7-A975-DFC7A7C5240A}"/>
              </a:ext>
            </a:extLst>
          </p:cNvPr>
          <p:cNvSpPr/>
          <p:nvPr/>
        </p:nvSpPr>
        <p:spPr>
          <a:xfrm>
            <a:off x="971550" y="276225"/>
            <a:ext cx="74168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sr-Latn-R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PROGRAM</a:t>
            </a:r>
            <a:r>
              <a:rPr lang="hr-HR" altLang="sr-Latn-R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POS-a </a:t>
            </a:r>
            <a:endParaRPr lang="hr-HR" sz="2400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8B353C-8041-4688-9DC7-0952B3B9BF17}"/>
              </a:ext>
            </a:extLst>
          </p:cNvPr>
          <p:cNvCxnSpPr/>
          <p:nvPr/>
        </p:nvCxnSpPr>
        <p:spPr>
          <a:xfrm>
            <a:off x="287338" y="738188"/>
            <a:ext cx="8353425" cy="0"/>
          </a:xfrm>
          <a:prstGeom prst="line">
            <a:avLst/>
          </a:prstGeom>
          <a:ln w="381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2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9C39CA-2B44-4C1E-9F31-81A6DF36446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F2078E9-05D1-494C-9FC7-4D41035C53CA}" type="datetime1">
              <a:rPr lang="sr-Latn-RS"/>
              <a:pPr>
                <a:defRPr/>
              </a:pPr>
              <a:t>14.8.2019.</a:t>
            </a:fld>
            <a:endParaRPr lang="en-US"/>
          </a:p>
        </p:txBody>
      </p:sp>
      <p:sp>
        <p:nvSpPr>
          <p:cNvPr id="20483" name="Slide Number Placeholder 2">
            <a:extLst>
              <a:ext uri="{FF2B5EF4-FFF2-40B4-BE49-F238E27FC236}">
                <a16:creationId xmlns:a16="http://schemas.microsoft.com/office/drawing/2014/main" id="{0EA76CAE-DF23-4003-A32D-E9F625916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0FA4B1-9908-46FA-8CA4-56205197908F}" type="slidenum">
              <a:rPr lang="en-US" altLang="sr-Latn-R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sr-Latn-R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74DD24C5-689C-4738-B26B-86BCB000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376238"/>
            <a:ext cx="8351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hr-HR" altLang="sr-Latn-RS" sz="2800" b="1" dirty="0">
                <a:solidFill>
                  <a:srgbClr val="0070C0"/>
                </a:solidFill>
                <a:latin typeface="+mj-lt"/>
              </a:rPr>
              <a:t>Pripadajuća površina stana</a:t>
            </a:r>
            <a:endParaRPr lang="hr-HR" altLang="sr-Latn-RS" sz="2800" b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E983A4F-51F2-4854-A78C-F3F7A8535421}"/>
              </a:ext>
            </a:extLst>
          </p:cNvPr>
          <p:cNvCxnSpPr/>
          <p:nvPr/>
        </p:nvCxnSpPr>
        <p:spPr>
          <a:xfrm>
            <a:off x="268288" y="954088"/>
            <a:ext cx="8353425" cy="0"/>
          </a:xfrm>
          <a:prstGeom prst="line">
            <a:avLst/>
          </a:prstGeom>
          <a:ln w="381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Text Box 6">
            <a:extLst>
              <a:ext uri="{FF2B5EF4-FFF2-40B4-BE49-F238E27FC236}">
                <a16:creationId xmlns:a16="http://schemas.microsoft.com/office/drawing/2014/main" id="{FE6C03B0-548A-40B0-9309-AA378F6A8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1412875"/>
            <a:ext cx="813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hr-HR" altLang="sr-Latn-RS" sz="2000"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164D583-AA50-42F7-983C-845BC25851A5}"/>
              </a:ext>
            </a:extLst>
          </p:cNvPr>
          <p:cNvSpPr txBox="1">
            <a:spLocks/>
          </p:cNvSpPr>
          <p:nvPr/>
        </p:nvSpPr>
        <p:spPr>
          <a:xfrm>
            <a:off x="368300" y="1050925"/>
            <a:ext cx="8229600" cy="52562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 typeface="Arial" charset="0"/>
              <a:buNone/>
              <a:defRPr/>
            </a:pPr>
            <a:endParaRPr kumimoji="0"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kumimoji="0"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Veličina stana koju kupac može kupiti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kumimoji="0" lang="hr-HR" sz="20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kumimoji="0" lang="hr-HR" sz="2000" dirty="0"/>
              <a:t>Prosječna veličina stana koju kupac može kupiti usklađuje se s Pravilnikom minimalnih tehničkih uvjeta za projektiranje i izgradnju stanova iz Programa POS-a, a prilagođena je potrebama liste reda prvenstva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kumimoji="0" lang="hr-HR" sz="20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kumimoji="0" lang="hr-HR" sz="2000" dirty="0"/>
              <a:t>Stvarna kvadratura ovisi o projektantskom rješenju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kumimoji="0" lang="hr-HR" sz="20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kumimoji="0" lang="hr-HR" sz="2000" dirty="0"/>
              <a:t> Veličina stana koju kupac može kupiti ovisi o broju članova obiteljskog domaćinstva sukladno Odluci uvjeta, mjerila i kriterija Jedinice lokalne samouprave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kumimoji="0" lang="hr-HR" sz="2000" dirty="0"/>
              <a:t>	</a:t>
            </a:r>
          </a:p>
          <a:p>
            <a:pPr eaLnBrk="1" hangingPunct="1">
              <a:defRPr/>
            </a:pPr>
            <a:endParaRPr kumimoji="0" lang="hr-HR" sz="2000" dirty="0"/>
          </a:p>
          <a:p>
            <a:pPr marL="0" indent="0" eaLnBrk="1" hangingPunct="1">
              <a:buFont typeface="Arial" charset="0"/>
              <a:buNone/>
              <a:defRPr/>
            </a:pPr>
            <a:endParaRPr kumimoji="0" lang="hr-HR" dirty="0"/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9C1798-1BA7-4C36-B063-60B1B5F5114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0356C0C-EF98-496E-BE43-5C3018CA87CC}" type="datetime1">
              <a:rPr lang="sr-Latn-RS"/>
              <a:pPr>
                <a:defRPr/>
              </a:pPr>
              <a:t>14.8.2019.</a:t>
            </a:fld>
            <a:endParaRPr lang="en-US"/>
          </a:p>
        </p:txBody>
      </p:sp>
      <p:sp>
        <p:nvSpPr>
          <p:cNvPr id="21507" name="Slide Number Placeholder 2">
            <a:extLst>
              <a:ext uri="{FF2B5EF4-FFF2-40B4-BE49-F238E27FC236}">
                <a16:creationId xmlns:a16="http://schemas.microsoft.com/office/drawing/2014/main" id="{38578622-C8B8-47ED-B232-9307B704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FF0954-53B3-4828-A45B-C39F1D83734D}" type="slidenum">
              <a:rPr lang="en-US" altLang="sr-Latn-R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sr-Latn-R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B1F299A5-7714-4B17-A41A-D51F80BC0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50850"/>
            <a:ext cx="7704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2400" b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Struktura cijene stana (po m² NKP-a)</a:t>
            </a:r>
            <a:endParaRPr lang="hr-HR" altLang="sr-Latn-RS" sz="2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EC0999-7714-437C-87D6-F4E0BFFB4915}"/>
              </a:ext>
            </a:extLst>
          </p:cNvPr>
          <p:cNvCxnSpPr/>
          <p:nvPr/>
        </p:nvCxnSpPr>
        <p:spPr>
          <a:xfrm>
            <a:off x="287338" y="942975"/>
            <a:ext cx="8353425" cy="0"/>
          </a:xfrm>
          <a:prstGeom prst="line">
            <a:avLst/>
          </a:prstGeom>
          <a:ln w="381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Rezervirano mjesto sadržaja 1">
            <a:extLst>
              <a:ext uri="{FF2B5EF4-FFF2-40B4-BE49-F238E27FC236}">
                <a16:creationId xmlns:a16="http://schemas.microsoft.com/office/drawing/2014/main" id="{D86B6293-C0DC-4DC6-9D7A-F7003181155F}"/>
              </a:ext>
            </a:extLst>
          </p:cNvPr>
          <p:cNvSpPr txBox="1">
            <a:spLocks/>
          </p:cNvSpPr>
          <p:nvPr/>
        </p:nvSpPr>
        <p:spPr bwMode="auto">
          <a:xfrm>
            <a:off x="500063" y="1857375"/>
            <a:ext cx="80010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76263" indent="-2730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5663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62088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93A299"/>
              </a:buClr>
              <a:buFont typeface="Symbol" panose="05050102010706020507" pitchFamily="18" charset="2"/>
              <a:buChar char=""/>
              <a:defRPr/>
            </a:pPr>
            <a:r>
              <a:rPr kumimoji="0" lang="hr-HR" altLang="sr-Latn-RS" sz="2400" b="1" dirty="0">
                <a:cs typeface="Times New Roman" panose="02020603050405020304" pitchFamily="18" charset="0"/>
              </a:rPr>
              <a:t>Etalonska cijena građenja prema Zakonu o POS-u</a:t>
            </a:r>
            <a:r>
              <a:rPr kumimoji="0" lang="hr-HR" altLang="sr-Latn-RS" sz="2400" dirty="0">
                <a:cs typeface="Times New Roman" panose="02020603050405020304" pitchFamily="18" charset="0"/>
              </a:rPr>
              <a:t> </a:t>
            </a:r>
            <a:r>
              <a:rPr kumimoji="0" lang="hr-HR" altLang="sr-Latn-RS" sz="2400" b="1" dirty="0">
                <a:cs typeface="Times New Roman" panose="02020603050405020304" pitchFamily="18" charset="0"/>
              </a:rPr>
              <a:t>(</a:t>
            </a:r>
            <a:r>
              <a:rPr kumimoji="0" lang="hr-HR" altLang="sr-Latn-RS" sz="2400" dirty="0">
                <a:cs typeface="Times New Roman" panose="02020603050405020304" pitchFamily="18" charset="0"/>
              </a:rPr>
              <a:t> iznosi maksimalno </a:t>
            </a:r>
            <a:r>
              <a:rPr kumimoji="0" lang="hr-HR" altLang="sr-Latn-RS" sz="2400" b="1" dirty="0">
                <a:cs typeface="Times New Roman" panose="02020603050405020304" pitchFamily="18" charset="0"/>
              </a:rPr>
              <a:t>879,76 € </a:t>
            </a:r>
            <a:r>
              <a:rPr kumimoji="0" lang="hr-HR" altLang="sr-Latn-RS" sz="2400" dirty="0">
                <a:cs typeface="Times New Roman" panose="02020603050405020304" pitchFamily="18" charset="0"/>
              </a:rPr>
              <a:t>korisne površine stana (projektiranje, građenje, nadzor, vodni doprinos i PDV)</a:t>
            </a:r>
          </a:p>
          <a:p>
            <a:pPr eaLnBrk="1" hangingPunct="1">
              <a:lnSpc>
                <a:spcPct val="80000"/>
              </a:lnSpc>
              <a:buClr>
                <a:srgbClr val="93A299"/>
              </a:buClr>
              <a:buFont typeface="Symbol" panose="05050102010706020507" pitchFamily="18" charset="2"/>
              <a:buChar char=""/>
              <a:defRPr/>
            </a:pPr>
            <a:endParaRPr kumimoji="0" lang="hr-HR" altLang="sr-Latn-R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93A299"/>
              </a:buClr>
              <a:buFont typeface="Symbol" panose="05050102010706020507" pitchFamily="18" charset="2"/>
              <a:buChar char=""/>
              <a:defRPr/>
            </a:pPr>
            <a:r>
              <a:rPr kumimoji="0" lang="hr-HR" altLang="sr-Latn-RS" sz="2400" dirty="0">
                <a:cs typeface="Times New Roman" panose="02020603050405020304" pitchFamily="18" charset="0"/>
              </a:rPr>
              <a:t>Troškovi koji se  odnose na zemljište, uređenje komunalne infrastrukture i priključke na infrastrukturu  </a:t>
            </a:r>
            <a:r>
              <a:rPr kumimoji="0" lang="hr-HR" altLang="sr-Latn-RS" sz="2400" b="1" dirty="0">
                <a:cs typeface="Times New Roman" panose="02020603050405020304" pitchFamily="18" charset="0"/>
              </a:rPr>
              <a:t>nisu </a:t>
            </a:r>
            <a:r>
              <a:rPr kumimoji="0" lang="hr-HR" altLang="sr-Latn-RS" sz="2400" dirty="0">
                <a:cs typeface="Times New Roman" panose="02020603050405020304" pitchFamily="18" charset="0"/>
              </a:rPr>
              <a:t>uključeni u etalonsku cijenu građenja</a:t>
            </a:r>
          </a:p>
          <a:p>
            <a:pPr eaLnBrk="1" hangingPunct="1">
              <a:lnSpc>
                <a:spcPct val="80000"/>
              </a:lnSpc>
              <a:buClr>
                <a:srgbClr val="93A299"/>
              </a:buClr>
              <a:buFont typeface="Symbol" panose="05050102010706020507" pitchFamily="18" charset="2"/>
              <a:buChar char=""/>
              <a:defRPr/>
            </a:pPr>
            <a:endParaRPr kumimoji="0" lang="hr-HR" altLang="sr-Latn-RS" sz="2400" b="1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93A299"/>
              </a:buClr>
              <a:buFont typeface="Arial" panose="020B0604020202020204" pitchFamily="34" charset="0"/>
              <a:buNone/>
              <a:defRPr/>
            </a:pPr>
            <a:endParaRPr kumimoji="0" lang="hr-HR" altLang="sr-Latn-RS" sz="2400" b="1" dirty="0">
              <a:solidFill>
                <a:srgbClr val="564B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93A299"/>
              </a:buClr>
              <a:buFont typeface="Symbol" panose="05050102010706020507" pitchFamily="18" charset="2"/>
              <a:buChar char=""/>
              <a:defRPr/>
            </a:pPr>
            <a:endParaRPr kumimoji="0" lang="hr-HR" altLang="sr-Latn-RS" sz="2400" dirty="0">
              <a:solidFill>
                <a:srgbClr val="564B3C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7486505B-08FF-471E-AB93-9D4C7BC0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400" b="1">
                <a:solidFill>
                  <a:srgbClr val="0070C0"/>
                </a:solidFill>
              </a:rPr>
              <a:t>KAKO FUNKCIONIRA MODEL OTPLATE PROGRAMA POS-a?</a:t>
            </a:r>
            <a:endParaRPr lang="hr-HR" altLang="sr-Latn-RS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81308-F69C-4E47-BD0B-617F34190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hr-HR" sz="20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hr-HR" sz="2000" dirty="0"/>
              <a:t>Kupac plaća učešće od minimalno 15% vrijednosti stana,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hr-HR" sz="2000" dirty="0"/>
              <a:t>Preostalih 85% jednim ga dijelom (do 65 % vrijednosti stana) kreditira poslovna banka,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hr-HR" sz="2000" dirty="0"/>
              <a:t>a drugim (cca. 40% vrijednosti stana) APN.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hr-HR" sz="2000" dirty="0"/>
          </a:p>
          <a:p>
            <a:pPr marL="0" indent="0" eaLnBrk="1" hangingPunct="1">
              <a:buFont typeface="Arial" charset="0"/>
              <a:buNone/>
              <a:defRPr/>
            </a:pPr>
            <a:endParaRPr lang="hr-HR" sz="2000" dirty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hr-HR" sz="2000" dirty="0"/>
              <a:t>Maksimalni rok otplate ukupnog kredita je 30+1 godina uz prosječnu kamatnu stopu od cca. 1,8 %.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hr-HR" sz="2000" dirty="0"/>
              <a:t>Banka može kupca kreditirati i za 15% učešća, ali pod komercijalnim uvjetima, dok je moguć i poček otplate kredita do 1 godine.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63C5-9068-4576-9856-E6AA210CA5E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CD51E61-79A3-44F6-A1D4-424EF6C286C9}" type="datetime1">
              <a:rPr lang="sr-Latn-RS"/>
              <a:pPr>
                <a:defRPr/>
              </a:pPr>
              <a:t>14.8.2019.</a:t>
            </a:fld>
            <a:endParaRPr lang="en-US"/>
          </a:p>
        </p:txBody>
      </p:sp>
      <p:sp>
        <p:nvSpPr>
          <p:cNvPr id="22533" name="Slide Number Placeholder 4">
            <a:extLst>
              <a:ext uri="{FF2B5EF4-FFF2-40B4-BE49-F238E27FC236}">
                <a16:creationId xmlns:a16="http://schemas.microsoft.com/office/drawing/2014/main" id="{9E8F0090-C2AB-4A1F-8F18-B351B204D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DB7ECC-E0BF-4FE3-B598-5D51FF9FCC1C}" type="slidenum">
              <a:rPr lang="en-US" altLang="sr-Latn-R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sr-Latn-R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C0E9B0-5916-47ED-82E5-86FC71B40181}"/>
              </a:ext>
            </a:extLst>
          </p:cNvPr>
          <p:cNvCxnSpPr/>
          <p:nvPr/>
        </p:nvCxnSpPr>
        <p:spPr>
          <a:xfrm>
            <a:off x="287338" y="1125538"/>
            <a:ext cx="8353425" cy="0"/>
          </a:xfrm>
          <a:prstGeom prst="line">
            <a:avLst/>
          </a:prstGeom>
          <a:ln w="381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A3BC83-4B96-473F-81BD-01F673DA614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2FFBCDE-AAEF-41AC-8F7C-09EB80EDC785}" type="datetime1">
              <a:rPr lang="sr-Latn-RS"/>
              <a:pPr>
                <a:defRPr/>
              </a:pPr>
              <a:t>14.8.2019.</a:t>
            </a:fld>
            <a:endParaRPr lang="en-US" dirty="0"/>
          </a:p>
        </p:txBody>
      </p:sp>
      <p:sp>
        <p:nvSpPr>
          <p:cNvPr id="23555" name="Slide Number Placeholder 2">
            <a:extLst>
              <a:ext uri="{FF2B5EF4-FFF2-40B4-BE49-F238E27FC236}">
                <a16:creationId xmlns:a16="http://schemas.microsoft.com/office/drawing/2014/main" id="{C9D83EFE-DD14-405E-861E-39601BFB4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A712B6-9752-4910-9335-2DF569A1F3A3}" type="slidenum">
              <a:rPr lang="en-US" altLang="sr-Latn-R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sr-Latn-R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3556" name="Rectangle 7">
            <a:extLst>
              <a:ext uri="{FF2B5EF4-FFF2-40B4-BE49-F238E27FC236}">
                <a16:creationId xmlns:a16="http://schemas.microsoft.com/office/drawing/2014/main" id="{5D337ED8-2FB8-4DCA-9315-02A8DD113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476250"/>
            <a:ext cx="82296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hr-HR" altLang="sr-Latn-RS" sz="2400" b="1">
                <a:solidFill>
                  <a:srgbClr val="0070C0"/>
                </a:solidFill>
                <a:cs typeface="Times New Roman" panose="02020603050405020304" pitchFamily="18" charset="0"/>
              </a:rPr>
              <a:t>Usporedni prikaz kreditiranja posredstvom APN-a u odnosu na uvjete komercijalnih banaka</a:t>
            </a:r>
            <a:endParaRPr kumimoji="0" lang="en-US" altLang="sr-Latn-RS" sz="2400" b="1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9ABF5458-E8C5-45B3-BD47-D7FAA02625C6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3813175" y="1735138"/>
          <a:ext cx="5427663" cy="451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8C88E5-6047-4622-A5C3-6CCCE20DBC5C}"/>
              </a:ext>
            </a:extLst>
          </p:cNvPr>
          <p:cNvCxnSpPr/>
          <p:nvPr/>
        </p:nvCxnSpPr>
        <p:spPr>
          <a:xfrm>
            <a:off x="322263" y="1284288"/>
            <a:ext cx="8353425" cy="0"/>
          </a:xfrm>
          <a:prstGeom prst="line">
            <a:avLst/>
          </a:prstGeom>
          <a:ln w="381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559" name="Object 4">
            <a:extLst>
              <a:ext uri="{FF2B5EF4-FFF2-40B4-BE49-F238E27FC236}">
                <a16:creationId xmlns:a16="http://schemas.microsoft.com/office/drawing/2014/main" id="{0BD1AB34-B4BD-4A4A-8073-E4C9C6578259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-17463" y="2276475"/>
          <a:ext cx="4778376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r:id="rId4" imgW="4779678" imgH="3456732" progId="Excel.Chart.8">
                  <p:embed/>
                </p:oleObj>
              </mc:Choice>
              <mc:Fallback>
                <p:oleObj r:id="rId4" imgW="4779678" imgH="3456732" progId="Excel.Char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463" y="2276475"/>
                        <a:ext cx="4778376" cy="345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3BA37C-4CDA-41FD-9BD0-A73715080E6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2FFBCDE-AAEF-41AC-8F7C-09EB80EDC785}" type="datetime1">
              <a:rPr lang="sr-Latn-RS"/>
              <a:pPr>
                <a:defRPr/>
              </a:pPr>
              <a:t>14.8.2019.</a:t>
            </a:fld>
            <a:endParaRPr lang="en-US" dirty="0"/>
          </a:p>
        </p:txBody>
      </p:sp>
      <p:sp>
        <p:nvSpPr>
          <p:cNvPr id="24579" name="Slide Number Placeholder 2">
            <a:extLst>
              <a:ext uri="{FF2B5EF4-FFF2-40B4-BE49-F238E27FC236}">
                <a16:creationId xmlns:a16="http://schemas.microsoft.com/office/drawing/2014/main" id="{72C8F032-1426-41F7-87C1-A039C0C0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846621-30E8-4578-BF04-B267B1DE1FEF}" type="slidenum">
              <a:rPr lang="en-US" altLang="sr-Latn-R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sr-Latn-R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Rectangle 7">
            <a:extLst>
              <a:ext uri="{FF2B5EF4-FFF2-40B4-BE49-F238E27FC236}">
                <a16:creationId xmlns:a16="http://schemas.microsoft.com/office/drawing/2014/main" id="{08C572B8-280E-4D7D-9B55-64FEF4A59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476250"/>
            <a:ext cx="82296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hr-HR" altLang="sr-Latn-RS" sz="2400" b="1">
                <a:solidFill>
                  <a:srgbClr val="0070C0"/>
                </a:solidFill>
                <a:cs typeface="Times New Roman" panose="02020603050405020304" pitchFamily="18" charset="0"/>
              </a:rPr>
              <a:t>Model otplate kredita u POS-u</a:t>
            </a:r>
            <a:endParaRPr kumimoji="0" lang="en-US" altLang="sr-Latn-RS" sz="2400" b="1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B695C3-E0F2-4808-A5B2-EE092C8FCB86}"/>
              </a:ext>
            </a:extLst>
          </p:cNvPr>
          <p:cNvCxnSpPr/>
          <p:nvPr/>
        </p:nvCxnSpPr>
        <p:spPr>
          <a:xfrm>
            <a:off x="322263" y="1284288"/>
            <a:ext cx="8353425" cy="0"/>
          </a:xfrm>
          <a:prstGeom prst="line">
            <a:avLst/>
          </a:prstGeom>
          <a:ln w="381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>
            <a:extLst>
              <a:ext uri="{FF2B5EF4-FFF2-40B4-BE49-F238E27FC236}">
                <a16:creationId xmlns:a16="http://schemas.microsoft.com/office/drawing/2014/main" id="{6AB6A957-AC83-4226-99E0-B05CEF9621FF}"/>
              </a:ext>
            </a:extLst>
          </p:cNvPr>
          <p:cNvSpPr txBox="1">
            <a:spLocks noChangeArrowheads="1"/>
          </p:cNvSpPr>
          <p:nvPr/>
        </p:nvSpPr>
        <p:spPr>
          <a:xfrm>
            <a:off x="827088" y="2133600"/>
            <a:ext cx="7408862" cy="34496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0" indent="-76200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kumimoji="0" lang="hr-HR" altLang="sr-Latn-RS" sz="1800" b="1" dirty="0">
                <a:latin typeface="+mj-lt"/>
                <a:cs typeface="Times New Roman" pitchFamily="18" charset="0"/>
              </a:rPr>
              <a:t>Poslovna banka</a:t>
            </a:r>
          </a:p>
          <a:p>
            <a:pPr marL="1131888" lvl="1" indent="-660400"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kumimoji="0" lang="hr-HR" altLang="sr-Latn-RS" sz="1800" dirty="0">
                <a:latin typeface="+mj-lt"/>
                <a:cs typeface="Times New Roman" pitchFamily="18" charset="0"/>
              </a:rPr>
              <a:t>rok otplate do 20 godina</a:t>
            </a:r>
          </a:p>
          <a:p>
            <a:pPr marL="1131888" lvl="1" indent="-660400" eaLnBrk="1" hangingPunct="1">
              <a:spcBef>
                <a:spcPct val="5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kumimoji="0" lang="hr-HR" altLang="sr-Latn-RS" sz="1800" dirty="0">
                <a:latin typeface="+mj-lt"/>
                <a:cs typeface="Times New Roman" pitchFamily="18" charset="0"/>
              </a:rPr>
              <a:t>kamata (fiksna ili promjenjiva)</a:t>
            </a:r>
          </a:p>
          <a:p>
            <a:pPr marL="762000" indent="-76200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kumimoji="0" lang="hr-HR" altLang="sr-Latn-RS" sz="1800" b="1" dirty="0">
              <a:latin typeface="+mj-lt"/>
              <a:cs typeface="Times New Roman" pitchFamily="18" charset="0"/>
            </a:endParaRPr>
          </a:p>
          <a:p>
            <a:pPr marL="762000" indent="-76200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kumimoji="0" lang="hr-HR" altLang="sr-Latn-RS" sz="1800" b="1" dirty="0">
                <a:latin typeface="+mj-lt"/>
                <a:cs typeface="Times New Roman" pitchFamily="18" charset="0"/>
              </a:rPr>
              <a:t>APN </a:t>
            </a:r>
            <a:r>
              <a:rPr kumimoji="0" lang="hr-HR" altLang="sr-Latn-RS" sz="1800" dirty="0">
                <a:latin typeface="+mj-lt"/>
                <a:cs typeface="Times New Roman" pitchFamily="18" charset="0"/>
              </a:rPr>
              <a:t>(RH i JLS)</a:t>
            </a:r>
          </a:p>
          <a:p>
            <a:pPr marL="1131888" lvl="1" indent="-660400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kumimoji="0" lang="hr-HR" altLang="sr-Latn-RS" sz="1800" dirty="0">
                <a:latin typeface="+mj-lt"/>
                <a:cs typeface="Times New Roman" pitchFamily="18" charset="0"/>
              </a:rPr>
              <a:t>kredit se počinje otplaćivati po zatvaranju kredita poslovne banke</a:t>
            </a:r>
          </a:p>
          <a:p>
            <a:pPr marL="1131888" lvl="1" indent="-660400" eaLnBrk="1" hangingPunct="1">
              <a:spcBef>
                <a:spcPct val="5000"/>
              </a:spcBef>
              <a:buFont typeface="Wingdings" pitchFamily="2" charset="2"/>
              <a:buChar char="Ø"/>
              <a:defRPr/>
            </a:pPr>
            <a:r>
              <a:rPr kumimoji="0" lang="hr-HR" altLang="sr-Latn-RS" sz="1800" dirty="0">
                <a:latin typeface="+mj-lt"/>
                <a:cs typeface="Times New Roman" pitchFamily="18" charset="0"/>
              </a:rPr>
              <a:t>kamata (fiksna) </a:t>
            </a:r>
            <a:r>
              <a:rPr kumimoji="0" lang="hr-HR" altLang="sr-Latn-RS" sz="1800" b="1" dirty="0">
                <a:latin typeface="+mj-lt"/>
                <a:cs typeface="Times New Roman" pitchFamily="18" charset="0"/>
              </a:rPr>
              <a:t>2%</a:t>
            </a:r>
            <a:r>
              <a:rPr kumimoji="0" lang="hr-HR" altLang="sr-Latn-RS" sz="1800" dirty="0">
                <a:latin typeface="+mj-lt"/>
                <a:cs typeface="Times New Roman" pitchFamily="18" charset="0"/>
              </a:rPr>
              <a:t>, uz </a:t>
            </a:r>
            <a:r>
              <a:rPr kumimoji="0" lang="hr-HR" altLang="sr-Latn-RS" sz="1800" b="1" dirty="0">
                <a:latin typeface="+mj-lt"/>
                <a:cs typeface="Times New Roman" pitchFamily="18" charset="0"/>
              </a:rPr>
              <a:t>1 %</a:t>
            </a:r>
            <a:r>
              <a:rPr kumimoji="0" lang="hr-HR" altLang="sr-Latn-RS" sz="1800" dirty="0">
                <a:latin typeface="+mj-lt"/>
                <a:cs typeface="Times New Roman" pitchFamily="18" charset="0"/>
              </a:rPr>
              <a:t> godišnju kamatu za poček otplate kredita poslovne banke</a:t>
            </a:r>
          </a:p>
          <a:p>
            <a:pPr marL="1131888" lvl="1" indent="-660400" eaLnBrk="1" hangingPunct="1">
              <a:spcBef>
                <a:spcPct val="5000"/>
              </a:spcBef>
              <a:defRPr/>
            </a:pPr>
            <a:endParaRPr kumimoji="0" lang="hr-HR" altLang="sr-Latn-RS" sz="1800" dirty="0">
              <a:latin typeface="+mj-lt"/>
              <a:cs typeface="Times New Roman" pitchFamily="18" charset="0"/>
            </a:endParaRPr>
          </a:p>
          <a:p>
            <a:pPr marL="1131888" lvl="1" indent="-660400" eaLnBrk="1" hangingPunct="1">
              <a:spcBef>
                <a:spcPct val="5000"/>
              </a:spcBef>
              <a:buFont typeface="Symbol" pitchFamily="18" charset="2"/>
              <a:buNone/>
              <a:defRPr/>
            </a:pPr>
            <a:r>
              <a:rPr kumimoji="0" lang="hr-HR" altLang="sr-Latn-RS" sz="1800" b="1" i="1" u="sng" dirty="0">
                <a:solidFill>
                  <a:srgbClr val="0070C0"/>
                </a:solidFill>
                <a:latin typeface="+mj-lt"/>
                <a:cs typeface="Times New Roman" pitchFamily="18" charset="0"/>
                <a:hlinkClick r:id="rId2" action="ppaction://hlinkfile"/>
              </a:rPr>
              <a:t>Primjer kalkulacije stana</a:t>
            </a:r>
            <a:endParaRPr kumimoji="0" lang="hr-HR" altLang="sr-Latn-RS" sz="1800" b="1" i="1" u="sng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3F25FBE-1A3E-4761-9F3B-92396D025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Ciljevi Programa POS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2ABFA-92EA-4948-82C3-8908A72F9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hr-HR" sz="2000" dirty="0"/>
              <a:t>Program POS je sustavno organizirana stanogradnja poticana javnim sredstvima sa ciljevima da: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hr-HR" sz="20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hr-HR" sz="2000" dirty="0"/>
              <a:t>građanima Republike Hrvatske omogući rješavanje stambenog pitanja po uvjetima znatno povoljnijim od tržišnih uz garantiranu kvalitetu,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hr-HR" sz="2000" dirty="0"/>
              <a:t>poticanja razvitka građevinarstva kao multiplikatora općeg razvitka,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hr-HR" sz="2000" dirty="0"/>
              <a:t> te povećanja broja zaposlenih.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hr-HR" sz="2000" dirty="0"/>
          </a:p>
          <a:p>
            <a:pPr marL="0" indent="0" eaLnBrk="1" hangingPunct="1">
              <a:buFont typeface="Arial" charset="0"/>
              <a:buNone/>
              <a:defRPr/>
            </a:pPr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3D778-C733-46E8-9718-702D5EA1AF4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714FDA5-9252-498D-992B-F00A4B02ECA0}" type="datetime1">
              <a:rPr lang="sr-Latn-RS"/>
              <a:pPr>
                <a:defRPr/>
              </a:pPr>
              <a:t>14.8.2019.</a:t>
            </a:fld>
            <a:endParaRPr lang="en-US"/>
          </a:p>
        </p:txBody>
      </p:sp>
      <p:sp>
        <p:nvSpPr>
          <p:cNvPr id="7173" name="Slide Number Placeholder 4">
            <a:extLst>
              <a:ext uri="{FF2B5EF4-FFF2-40B4-BE49-F238E27FC236}">
                <a16:creationId xmlns:a16="http://schemas.microsoft.com/office/drawing/2014/main" id="{4AEF2BFD-9660-4D8E-8D5E-B1DCE7E2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A52941-342B-4E88-B634-AF81586B5DA4}" type="slidenum">
              <a:rPr lang="en-US" altLang="sr-Latn-R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sr-Latn-R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7174" name="Picture 5" descr="imgGoalSetting4">
            <a:extLst>
              <a:ext uri="{FF2B5EF4-FFF2-40B4-BE49-F238E27FC236}">
                <a16:creationId xmlns:a16="http://schemas.microsoft.com/office/drawing/2014/main" id="{4AAC9185-8816-4E94-8F43-071D48582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88913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oglas.jpg">
            <a:extLst>
              <a:ext uri="{FF2B5EF4-FFF2-40B4-BE49-F238E27FC236}">
                <a16:creationId xmlns:a16="http://schemas.microsoft.com/office/drawing/2014/main" id="{019945DA-0C71-474D-A23B-1812049E6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4438052"/>
            <a:ext cx="1977999" cy="1296144"/>
          </a:xfrm>
          <a:prstGeom prst="rect">
            <a:avLst/>
          </a:prstGeom>
        </p:spPr>
      </p:pic>
      <p:pic>
        <p:nvPicPr>
          <p:cNvPr id="8" name="Picture 7" descr="objekti-u-izgradnji.jpg">
            <a:extLst>
              <a:ext uri="{FF2B5EF4-FFF2-40B4-BE49-F238E27FC236}">
                <a16:creationId xmlns:a16="http://schemas.microsoft.com/office/drawing/2014/main" id="{25C7E9B4-759A-4CBB-B13A-E082A12249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322912" y="4441502"/>
            <a:ext cx="1984578" cy="1296144"/>
          </a:xfrm>
          <a:prstGeom prst="rect">
            <a:avLst/>
          </a:prstGeom>
        </p:spPr>
      </p:pic>
      <p:sp>
        <p:nvSpPr>
          <p:cNvPr id="7177" name="TextBox 10">
            <a:extLst>
              <a:ext uri="{FF2B5EF4-FFF2-40B4-BE49-F238E27FC236}">
                <a16:creationId xmlns:a16="http://schemas.microsoft.com/office/drawing/2014/main" id="{48A13AE2-87EA-4DE5-870D-D7739D6A1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4735513"/>
            <a:ext cx="647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4000">
                <a:latin typeface="Arial" panose="020B0604020202020204" pitchFamily="34" charset="0"/>
              </a:rPr>
              <a:t>+</a:t>
            </a:r>
            <a:endParaRPr lang="en-US" altLang="sr-Latn-RS" sz="4000">
              <a:latin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A65A75-7307-47AD-A7F4-543583CBA499}"/>
              </a:ext>
            </a:extLst>
          </p:cNvPr>
          <p:cNvCxnSpPr/>
          <p:nvPr/>
        </p:nvCxnSpPr>
        <p:spPr>
          <a:xfrm>
            <a:off x="358775" y="1344613"/>
            <a:ext cx="8353425" cy="0"/>
          </a:xfrm>
          <a:prstGeom prst="line">
            <a:avLst/>
          </a:prstGeom>
          <a:ln w="381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FA7D71-D7FF-4435-9B22-D9BEFD8CA8C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2FFBCDE-AAEF-41AC-8F7C-09EB80EDC785}" type="datetime1">
              <a:rPr lang="sr-Latn-RS"/>
              <a:pPr>
                <a:defRPr/>
              </a:pPr>
              <a:t>14.8.2019.</a:t>
            </a:fld>
            <a:endParaRPr lang="en-US" dirty="0"/>
          </a:p>
        </p:txBody>
      </p:sp>
      <p:sp>
        <p:nvSpPr>
          <p:cNvPr id="25603" name="Slide Number Placeholder 2">
            <a:extLst>
              <a:ext uri="{FF2B5EF4-FFF2-40B4-BE49-F238E27FC236}">
                <a16:creationId xmlns:a16="http://schemas.microsoft.com/office/drawing/2014/main" id="{E130C1D0-361C-4AE9-B53B-D95D76DC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0CEDA9-5F2F-4F59-9A6F-94B8EEF957E9}" type="slidenum">
              <a:rPr lang="en-US" altLang="sr-Latn-R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sr-Latn-R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5604" name="Rectangle 7">
            <a:extLst>
              <a:ext uri="{FF2B5EF4-FFF2-40B4-BE49-F238E27FC236}">
                <a16:creationId xmlns:a16="http://schemas.microsoft.com/office/drawing/2014/main" id="{DD9E5568-B286-4F5C-9A6A-96B4347E5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476250"/>
            <a:ext cx="82296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hr-HR" altLang="sr-Latn-RS" sz="2400" b="1">
                <a:solidFill>
                  <a:srgbClr val="0070C0"/>
                </a:solidFill>
                <a:cs typeface="Times New Roman" panose="02020603050405020304" pitchFamily="18" charset="0"/>
              </a:rPr>
              <a:t>Koraci do Vašeg stana</a:t>
            </a:r>
            <a:endParaRPr kumimoji="0" lang="en-US" altLang="sr-Latn-RS" sz="2400" b="1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34F5DB-FE24-4121-8E78-4F2644BF4F2A}"/>
              </a:ext>
            </a:extLst>
          </p:cNvPr>
          <p:cNvCxnSpPr/>
          <p:nvPr/>
        </p:nvCxnSpPr>
        <p:spPr>
          <a:xfrm>
            <a:off x="322263" y="1284288"/>
            <a:ext cx="8353425" cy="0"/>
          </a:xfrm>
          <a:prstGeom prst="line">
            <a:avLst/>
          </a:prstGeom>
          <a:ln w="381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>
            <a:extLst>
              <a:ext uri="{FF2B5EF4-FFF2-40B4-BE49-F238E27FC236}">
                <a16:creationId xmlns:a16="http://schemas.microsoft.com/office/drawing/2014/main" id="{D11DF00A-B6DB-4F95-9C4A-86D4689E99F5}"/>
              </a:ext>
            </a:extLst>
          </p:cNvPr>
          <p:cNvSpPr txBox="1">
            <a:spLocks noChangeArrowheads="1"/>
          </p:cNvSpPr>
          <p:nvPr/>
        </p:nvSpPr>
        <p:spPr>
          <a:xfrm>
            <a:off x="473075" y="1557338"/>
            <a:ext cx="8351838" cy="4464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endParaRPr kumimoji="0" lang="hr-HR" altLang="sr-Latn-R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kumimoji="0" lang="hr-HR" altLang="sr-Latn-R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kumimoji="0" lang="hr-HR" altLang="sr-Latn-RS" sz="1600" dirty="0">
                <a:cs typeface="Times New Roman" panose="02020603050405020304" pitchFamily="18" charset="0"/>
              </a:rPr>
              <a:t>Prezentacija stanova iz Programa POS-a  s poslovnim bankama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kumimoji="0" lang="hr-HR" altLang="sr-Latn-RS" sz="16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kumimoji="0" lang="hr-HR" altLang="sr-Latn-RS" sz="1600" dirty="0">
                <a:cs typeface="Times New Roman" panose="02020603050405020304" pitchFamily="18" charset="0"/>
              </a:rPr>
              <a:t>Provjera kreditne sposobnosti ( u roku 30 dana od održane prezentacije)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kumimoji="0" lang="hr-HR" altLang="sr-Latn-RS" sz="16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kumimoji="0" lang="hr-HR" altLang="sr-Latn-RS" sz="1600" dirty="0">
                <a:cs typeface="Times New Roman" panose="02020603050405020304" pitchFamily="18" charset="0"/>
              </a:rPr>
              <a:t>Odabir stana (u roku  30 dana od održane prezentacije)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kumimoji="0" lang="hr-HR" altLang="sr-Latn-RS" sz="16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kumimoji="0" lang="hr-HR" altLang="sr-Latn-RS" sz="1600" dirty="0">
                <a:cs typeface="Times New Roman" panose="02020603050405020304" pitchFamily="18" charset="0"/>
              </a:rPr>
              <a:t>Predugovor s APN-om (predvidiva cijena,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  <a:defRPr/>
            </a:pPr>
            <a:r>
              <a:rPr kumimoji="0" lang="hr-HR" altLang="sr-Latn-RS" sz="1600" dirty="0">
                <a:cs typeface="Times New Roman" panose="02020603050405020304" pitchFamily="18" charset="0"/>
              </a:rPr>
              <a:t>	troškovi – ovjera potpisa, učešće – 15% - uplata u roku 30 dana od ovjere Predugovora)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kumimoji="0" lang="hr-HR" altLang="sr-Latn-RS" sz="16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kumimoji="0" lang="hr-HR" altLang="sr-Latn-RS" sz="1600" dirty="0">
                <a:cs typeface="Times New Roman" panose="02020603050405020304" pitchFamily="18" charset="0"/>
              </a:rPr>
              <a:t>Ugovor o kreditu s poslovnom bankom – u roku 60 dana od ovjere Predugovora 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  <a:defRPr/>
            </a:pPr>
            <a:r>
              <a:rPr kumimoji="0" lang="hr-HR" altLang="sr-Latn-RS" sz="1600" dirty="0">
                <a:cs typeface="Times New Roman" panose="02020603050405020304" pitchFamily="18" charset="0"/>
              </a:rPr>
              <a:t>	(troškovi, solemnizacija...)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kumimoji="0" lang="hr-HR" altLang="sr-Latn-RS" sz="16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kumimoji="0" lang="hr-HR" altLang="sr-Latn-RS" sz="1600" dirty="0">
                <a:cs typeface="Times New Roman" panose="02020603050405020304" pitchFamily="18" charset="0"/>
              </a:rPr>
              <a:t>Kupoprodajni ugovor s APN-om, po dobivanju Uporabne dozvole, troškovi –solemnizacija, polica osiguranja od požara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kumimoji="0" lang="hr-HR" altLang="sr-Latn-RS" sz="16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kumimoji="0" lang="hr-HR" altLang="sr-Latn-RS" sz="1600" dirty="0">
                <a:cs typeface="Times New Roman" panose="02020603050405020304" pitchFamily="18" charset="0"/>
              </a:rPr>
              <a:t>Primopredaja ključeva i useljenje u stan!</a:t>
            </a:r>
          </a:p>
          <a:p>
            <a:pPr marL="495300" indent="-495300"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endParaRPr kumimoji="0" lang="en-US" altLang="sr-Latn-RS" sz="20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8">
            <a:extLst>
              <a:ext uri="{FF2B5EF4-FFF2-40B4-BE49-F238E27FC236}">
                <a16:creationId xmlns:a16="http://schemas.microsoft.com/office/drawing/2014/main" id="{1B316D11-4756-476E-B113-EBA7D78068A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6971F0-A75B-4D5D-B577-02FD313D9CCC}" type="datetime1">
              <a:rPr kumimoji="0" lang="sr-Latn-RS" altLang="sr-Latn-RS" sz="800" smtClean="0">
                <a:solidFill>
                  <a:schemeClr val="accent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14.8.2019.</a:t>
            </a:fld>
            <a:endParaRPr kumimoji="0" lang="en-US" altLang="sr-Latn-RS" sz="8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6627" name="Slide Number Placeholder 9">
            <a:extLst>
              <a:ext uri="{FF2B5EF4-FFF2-40B4-BE49-F238E27FC236}">
                <a16:creationId xmlns:a16="http://schemas.microsoft.com/office/drawing/2014/main" id="{D6072C13-0B4D-4885-B462-BAE7E9F87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D553F9-A8B7-4646-AADD-C8AC283C0D42}" type="slidenum">
              <a:rPr kumimoji="0" lang="en-US" altLang="sr-Latn-RS" sz="18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kumimoji="0" lang="en-US" altLang="sr-Latn-R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F576315-6D57-4FA5-8579-5CF6CB8CF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135438"/>
            <a:ext cx="61563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>
                <a:solidFill>
                  <a:srgbClr val="0070C0"/>
                </a:solidFill>
                <a:latin typeface="Arial" panose="020B0604020202020204" pitchFamily="34" charset="0"/>
              </a:rPr>
              <a:t>Agencija za pravni promet i posredovanjem nekretninama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r-HR" altLang="sr-Latn-RS" sz="1600" b="1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>
                <a:solidFill>
                  <a:srgbClr val="0070C0"/>
                </a:solidFill>
                <a:latin typeface="Arial" panose="020B0604020202020204" pitchFamily="34" charset="0"/>
              </a:rPr>
              <a:t>www.apn.hr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>
                <a:solidFill>
                  <a:srgbClr val="0070C0"/>
                </a:solidFill>
                <a:latin typeface="Arial" panose="020B0604020202020204" pitchFamily="34" charset="0"/>
              </a:rPr>
              <a:t>e-mail: stanogradnja@apn.hr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r-HR" altLang="sr-Latn-RS" sz="2400" b="1">
              <a:latin typeface="Arial" panose="020B0604020202020204" pitchFamily="34" charset="0"/>
            </a:endParaRPr>
          </a:p>
        </p:txBody>
      </p:sp>
      <p:sp>
        <p:nvSpPr>
          <p:cNvPr id="26629" name="Text Box 6">
            <a:extLst>
              <a:ext uri="{FF2B5EF4-FFF2-40B4-BE49-F238E27FC236}">
                <a16:creationId xmlns:a16="http://schemas.microsoft.com/office/drawing/2014/main" id="{88AA2EBD-2171-4E0F-9EB6-85D6C5AF5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836613"/>
            <a:ext cx="64087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r-HR" altLang="sr-Latn-RS" sz="2800" b="1">
                <a:latin typeface="Arial" panose="020B0604020202020204" pitchFamily="34" charset="0"/>
              </a:rPr>
              <a:t>HVALA NA POZORNOSTI !</a:t>
            </a:r>
            <a:r>
              <a:rPr lang="hr-HR" altLang="sr-Latn-RS" sz="2400" b="1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6630" name="Picture 7" descr="Apn_logo 1">
            <a:extLst>
              <a:ext uri="{FF2B5EF4-FFF2-40B4-BE49-F238E27FC236}">
                <a16:creationId xmlns:a16="http://schemas.microsoft.com/office/drawing/2014/main" id="{8637F763-E12F-4C84-8BF5-EC8F0097B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73525"/>
            <a:ext cx="75088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6">
            <a:extLst>
              <a:ext uri="{FF2B5EF4-FFF2-40B4-BE49-F238E27FC236}">
                <a16:creationId xmlns:a16="http://schemas.microsoft.com/office/drawing/2014/main" id="{D85FC6E3-C276-4985-8A8E-D6CADBEC4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" t="-1430" r="270" b="-1430"/>
          <a:stretch>
            <a:fillRect/>
          </a:stretch>
        </p:blipFill>
        <p:spPr bwMode="auto">
          <a:xfrm>
            <a:off x="-17463" y="2852738"/>
            <a:ext cx="9144001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5D09B-BB20-48DF-A014-93D2C44D6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3" y="333375"/>
            <a:ext cx="8183562" cy="6492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Operativni model Programa POS-a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E3A52-A8D8-4BB3-A14E-335761392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25" y="1341438"/>
            <a:ext cx="8183563" cy="48355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sz="2400" dirty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sz="2000" dirty="0"/>
              <a:t>Vlada Republike Hrvatske  – Ministarstvo graditeljstva i prostornog uređenja (MGIPU)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hr-HR" sz="2000" i="1" dirty="0"/>
              <a:t>Zakon o društveno poticajnoj stanogradnji </a:t>
            </a:r>
          </a:p>
          <a:p>
            <a:pPr marL="914400" lvl="2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sz="2000" dirty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sz="2000" dirty="0"/>
              <a:t>Agencija za pravni promet i posredovanje nekretnina  - 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hr-HR" sz="2000" dirty="0"/>
              <a:t>Provedeno tijelo Programa POS-a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hr-HR" sz="2000" dirty="0"/>
              <a:t>Planira  i provodi izgradnju stanova u skladu s osiguranim javnim sredstvima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hr-HR" sz="2000" dirty="0"/>
              <a:t>Neprofitna pravna osoba, obavlja poslove u skladu sa Zakonom u svoje ime a za račun Republike Hrvatske.</a:t>
            </a:r>
          </a:p>
          <a:p>
            <a:pPr marL="914400" lvl="2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sz="2000" dirty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sz="2000" dirty="0"/>
              <a:t>MGIPU nadzire i kontrolira provedbu Programa POS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hr-HR" sz="2400" dirty="0"/>
          </a:p>
        </p:txBody>
      </p:sp>
      <p:sp>
        <p:nvSpPr>
          <p:cNvPr id="8196" name="Date Placeholder 3">
            <a:extLst>
              <a:ext uri="{FF2B5EF4-FFF2-40B4-BE49-F238E27FC236}">
                <a16:creationId xmlns:a16="http://schemas.microsoft.com/office/drawing/2014/main" id="{7EDE8B2B-D217-425F-8520-78B1621E0D4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54EDE3-1BBC-4DF3-869D-370817BECBFD}" type="datetime1">
              <a:rPr kumimoji="0" lang="sr-Latn-RS" altLang="sr-Latn-RS" sz="800" smtClean="0">
                <a:solidFill>
                  <a:schemeClr val="accent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14.8.2019.</a:t>
            </a:fld>
            <a:endParaRPr kumimoji="0" lang="en-US" altLang="sr-Latn-RS" sz="8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Slide Number Placeholder 4">
            <a:extLst>
              <a:ext uri="{FF2B5EF4-FFF2-40B4-BE49-F238E27FC236}">
                <a16:creationId xmlns:a16="http://schemas.microsoft.com/office/drawing/2014/main" id="{5FBC472A-958B-45D7-92CD-48DACEECD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195508-225F-427A-B817-92BA651B45D3}" type="slidenum">
              <a:rPr kumimoji="0" lang="en-US" altLang="sr-Latn-RS" sz="18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kumimoji="0" lang="en-US" altLang="sr-Latn-R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8198" name="Picture 3" descr="Apn_logo 1">
            <a:extLst>
              <a:ext uri="{FF2B5EF4-FFF2-40B4-BE49-F238E27FC236}">
                <a16:creationId xmlns:a16="http://schemas.microsoft.com/office/drawing/2014/main" id="{78156D7B-780E-4837-94D5-DFD1911B5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203575"/>
            <a:ext cx="6461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E989B9-14C9-49D5-9F88-307B331E9581}"/>
              </a:ext>
            </a:extLst>
          </p:cNvPr>
          <p:cNvCxnSpPr/>
          <p:nvPr/>
        </p:nvCxnSpPr>
        <p:spPr>
          <a:xfrm>
            <a:off x="395288" y="1052513"/>
            <a:ext cx="8353425" cy="0"/>
          </a:xfrm>
          <a:prstGeom prst="line">
            <a:avLst/>
          </a:prstGeom>
          <a:ln w="381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7D8BBA-BEBA-4542-B3EA-5D0D41593DA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60E37B7-A042-45A9-B82B-E90E8BEDA062}" type="datetime1">
              <a:rPr lang="sr-Latn-RS"/>
              <a:pPr>
                <a:defRPr/>
              </a:pPr>
              <a:t>14.8.2019.</a:t>
            </a:fld>
            <a:endParaRPr lang="en-US"/>
          </a:p>
        </p:txBody>
      </p:sp>
      <p:sp>
        <p:nvSpPr>
          <p:cNvPr id="9219" name="Slide Number Placeholder 2">
            <a:extLst>
              <a:ext uri="{FF2B5EF4-FFF2-40B4-BE49-F238E27FC236}">
                <a16:creationId xmlns:a16="http://schemas.microsoft.com/office/drawing/2014/main" id="{69BF1059-E4C6-4A67-852D-793FFD0B6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D11215-A758-4CD4-8AE1-E4F64544530E}" type="slidenum">
              <a:rPr lang="en-US" altLang="sr-Latn-R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sr-Latn-R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012DCE-BB63-424F-AA9F-6931B31EAC7C}"/>
              </a:ext>
            </a:extLst>
          </p:cNvPr>
          <p:cNvSpPr/>
          <p:nvPr/>
        </p:nvSpPr>
        <p:spPr>
          <a:xfrm>
            <a:off x="971550" y="276225"/>
            <a:ext cx="74168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sr-Latn-R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</a:t>
            </a:r>
            <a:r>
              <a:rPr lang="hr-HR" altLang="sr-Latn-R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rogram izgradnje stanova iz Programa POS-a</a:t>
            </a:r>
            <a:endParaRPr lang="hr-HR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9332E1-CBC9-46F8-BB5F-EF6EB9FC23A8}"/>
              </a:ext>
            </a:extLst>
          </p:cNvPr>
          <p:cNvSpPr txBox="1">
            <a:spLocks/>
          </p:cNvSpPr>
          <p:nvPr/>
        </p:nvSpPr>
        <p:spPr>
          <a:xfrm>
            <a:off x="457200" y="1052513"/>
            <a:ext cx="8229600" cy="52562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 typeface="Arial" charset="0"/>
              <a:buNone/>
              <a:defRPr/>
            </a:pPr>
            <a:r>
              <a:rPr kumimoji="0"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Sustavno organizirana stanogradnja </a:t>
            </a:r>
            <a:r>
              <a:rPr kumimoji="0" lang="hr-HR" sz="2000" dirty="0"/>
              <a:t>poticana javnim sredstvima a provodi se: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kumimoji="0" lang="hr-HR" sz="20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kumimoji="0" lang="hr-HR" sz="2000" dirty="0"/>
              <a:t>Izgradnjom stanova, odnosno stambenih zgrada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kumimoji="0" lang="hr-HR" sz="2000" dirty="0"/>
              <a:t>      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kumimoji="0" lang="hr-HR" sz="2000" dirty="0"/>
              <a:t>Namjensko korištenje javnih i drugih sredstava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kumimoji="0" lang="hr-HR" sz="2000" dirty="0"/>
              <a:t>       za pokriće troškova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kumimoji="0" lang="hr-HR" sz="20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kumimoji="0" lang="hr-HR" sz="2000" dirty="0"/>
              <a:t> Osiguranje povrata tih sredstava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kumimoji="0" lang="hr-HR" sz="20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kumimoji="0" lang="hr-HR" sz="2000" dirty="0"/>
              <a:t>Prodaja stanova po povoljnijim uvjetima od tržišnih u pogledu kamata i rokova otplate </a:t>
            </a:r>
          </a:p>
          <a:p>
            <a:pPr eaLnBrk="1" hangingPunct="1">
              <a:defRPr/>
            </a:pPr>
            <a:endParaRPr kumimoji="0" lang="hr-HR" sz="2000" dirty="0"/>
          </a:p>
          <a:p>
            <a:pPr marL="0" indent="0" eaLnBrk="1" hangingPunct="1">
              <a:buFont typeface="Arial" charset="0"/>
              <a:buNone/>
              <a:defRPr/>
            </a:pPr>
            <a:endParaRPr kumimoji="0" lang="hr-HR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6BE3B4-B72E-482A-8050-570DAA8246D8}"/>
              </a:ext>
            </a:extLst>
          </p:cNvPr>
          <p:cNvCxnSpPr/>
          <p:nvPr/>
        </p:nvCxnSpPr>
        <p:spPr>
          <a:xfrm>
            <a:off x="333375" y="836613"/>
            <a:ext cx="8353425" cy="0"/>
          </a:xfrm>
          <a:prstGeom prst="line">
            <a:avLst/>
          </a:prstGeom>
          <a:ln w="381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objekti-u-izgradnji.jpg">
            <a:extLst>
              <a:ext uri="{FF2B5EF4-FFF2-40B4-BE49-F238E27FC236}">
                <a16:creationId xmlns:a16="http://schemas.microsoft.com/office/drawing/2014/main" id="{1E6A5865-B0C3-43DA-932C-5DEEF18B18B0}"/>
              </a:ext>
            </a:extLst>
          </p:cNvPr>
          <p:cNvPicPr/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579344" y="1844824"/>
            <a:ext cx="1511119" cy="1008112"/>
          </a:xfrm>
          <a:prstGeom prst="rect">
            <a:avLst/>
          </a:prstGeom>
        </p:spPr>
      </p:pic>
      <p:pic>
        <p:nvPicPr>
          <p:cNvPr id="10" name="Picture 9" descr="oglas.jpg">
            <a:extLst>
              <a:ext uri="{FF2B5EF4-FFF2-40B4-BE49-F238E27FC236}">
                <a16:creationId xmlns:a16="http://schemas.microsoft.com/office/drawing/2014/main" id="{239A639F-9430-496F-8EB7-942F6EB06752}"/>
              </a:ext>
            </a:extLst>
          </p:cNvPr>
          <p:cNvPicPr/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9271" y="3140968"/>
            <a:ext cx="1511119" cy="1276462"/>
          </a:xfrm>
          <a:prstGeom prst="rect">
            <a:avLst/>
          </a:prstGeom>
        </p:spPr>
      </p:pic>
      <p:pic>
        <p:nvPicPr>
          <p:cNvPr id="9225" name="Picture 10" descr="žena na novcu">
            <a:extLst>
              <a:ext uri="{FF2B5EF4-FFF2-40B4-BE49-F238E27FC236}">
                <a16:creationId xmlns:a16="http://schemas.microsoft.com/office/drawing/2014/main" id="{29DCFA06-2854-4882-A327-885EB2F0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3" y="5457825"/>
            <a:ext cx="26638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85D141-320A-4FDA-A08E-AA3A176A78C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E512B4B-517A-4FB9-B44C-9622D807A359}" type="datetime1">
              <a:rPr lang="sr-Latn-RS"/>
              <a:pPr>
                <a:defRPr/>
              </a:pPr>
              <a:t>14.8.2019.</a:t>
            </a:fld>
            <a:endParaRPr lang="en-US" dirty="0"/>
          </a:p>
        </p:txBody>
      </p:sp>
      <p:sp>
        <p:nvSpPr>
          <p:cNvPr id="10243" name="Slide Number Placeholder 2">
            <a:extLst>
              <a:ext uri="{FF2B5EF4-FFF2-40B4-BE49-F238E27FC236}">
                <a16:creationId xmlns:a16="http://schemas.microsoft.com/office/drawing/2014/main" id="{47ED1013-7589-4E7B-8102-1CB9B65C2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373DF7-EE0A-4E22-A568-7BD8A6358442}" type="slidenum">
              <a:rPr lang="en-US" altLang="sr-Latn-R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sr-Latn-R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95FFC30C-DFD8-44A5-8878-6C2EC44ED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404813"/>
            <a:ext cx="83518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hr-HR" altLang="sr-Latn-R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Ukupno izgrađeno stanova posredstvom APN-a u periodu od 2000. – 2019.</a:t>
            </a:r>
            <a:endParaRPr lang="hr-HR" altLang="sr-Latn-R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245" name="Text Box 6">
            <a:extLst>
              <a:ext uri="{FF2B5EF4-FFF2-40B4-BE49-F238E27FC236}">
                <a16:creationId xmlns:a16="http://schemas.microsoft.com/office/drawing/2014/main" id="{90052B5D-B0AF-487C-8054-0B3D52231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349500"/>
            <a:ext cx="8137525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r-HR" altLang="sr-Latn-RS" sz="2400">
                <a:latin typeface="Arial" panose="020B0604020202020204" pitchFamily="34" charset="0"/>
              </a:rPr>
              <a:t>  </a:t>
            </a:r>
            <a:r>
              <a:rPr lang="hr-HR" altLang="sr-Latn-RS" sz="2400" b="1">
                <a:latin typeface="Arial" panose="020B0604020202020204" pitchFamily="34" charset="0"/>
              </a:rPr>
              <a:t>8.288 stanova</a:t>
            </a:r>
            <a:endParaRPr lang="hr-HR" altLang="sr-Latn-R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r-HR" altLang="sr-Latn-RS" sz="2400">
                <a:latin typeface="Arial" panose="020B0604020202020204" pitchFamily="34" charset="0"/>
              </a:rPr>
              <a:t> </a:t>
            </a:r>
            <a:r>
              <a:rPr lang="hr-HR" altLang="sr-Latn-RS" sz="2400" b="1">
                <a:latin typeface="Arial" panose="020B0604020202020204" pitchFamily="34" charset="0"/>
              </a:rPr>
              <a:t> u 255 stambenih / stambeno poslovnih građevina</a:t>
            </a:r>
            <a:endParaRPr lang="hr-HR" altLang="sr-Latn-RS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r-HR" altLang="sr-Latn-RS" sz="2400">
                <a:latin typeface="Arial" panose="020B0604020202020204" pitchFamily="34" charset="0"/>
              </a:rPr>
              <a:t>  </a:t>
            </a:r>
            <a:r>
              <a:rPr lang="hr-HR" altLang="sr-Latn-RS" sz="2400" b="1">
                <a:latin typeface="Arial" panose="020B0604020202020204" pitchFamily="34" charset="0"/>
              </a:rPr>
              <a:t>u 76 JLS-a</a:t>
            </a:r>
            <a:r>
              <a:rPr lang="hr-HR" altLang="sr-Latn-RS" sz="2400">
                <a:latin typeface="Arial" panose="020B0604020202020204" pitchFamily="34" charset="0"/>
              </a:rPr>
              <a:t> (gradova i općina)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r-HR" altLang="sr-Latn-R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2000">
                <a:latin typeface="Arial" panose="020B0604020202020204" pitchFamily="34" charset="0"/>
                <a:cs typeface="Arial" panose="020B0604020202020204" pitchFamily="34" charset="0"/>
              </a:rPr>
              <a:t>Ukupna vrijednost izgrađenih stanova: 4.289.942.954,99 kn (s PDV-om)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hr-HR" altLang="sr-Latn-RS" sz="2000">
                <a:latin typeface="Arial" panose="020B0604020202020204" pitchFamily="34" charset="0"/>
                <a:cs typeface="Arial" panose="020B0604020202020204" pitchFamily="34" charset="0"/>
              </a:rPr>
              <a:t>Ukupna vrijednost poticajnih sredstava: 1.117.777.077,78 kn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r-HR" altLang="sr-Latn-R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r-HR" altLang="sr-Latn-RS" sz="2000">
              <a:latin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E39812-596E-4CB8-9173-84400F12C56F}"/>
              </a:ext>
            </a:extLst>
          </p:cNvPr>
          <p:cNvCxnSpPr/>
          <p:nvPr/>
        </p:nvCxnSpPr>
        <p:spPr>
          <a:xfrm>
            <a:off x="287338" y="1350963"/>
            <a:ext cx="8353425" cy="0"/>
          </a:xfrm>
          <a:prstGeom prst="line">
            <a:avLst/>
          </a:prstGeom>
          <a:ln w="381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59719-D33D-4F6A-8AC9-6ECE0A55227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F2078E9-05D1-494C-9FC7-4D41035C53CA}" type="datetime1">
              <a:rPr lang="sr-Latn-RS"/>
              <a:pPr>
                <a:defRPr/>
              </a:pPr>
              <a:t>14.8.2019.</a:t>
            </a:fld>
            <a:endParaRPr lang="en-US"/>
          </a:p>
        </p:txBody>
      </p:sp>
      <p:sp>
        <p:nvSpPr>
          <p:cNvPr id="11267" name="Slide Number Placeholder 2">
            <a:extLst>
              <a:ext uri="{FF2B5EF4-FFF2-40B4-BE49-F238E27FC236}">
                <a16:creationId xmlns:a16="http://schemas.microsoft.com/office/drawing/2014/main" id="{D028689B-C764-4DC2-B8ED-B63C4F4C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3F8C94-BC97-4A8D-81D2-1AA14512F079}" type="slidenum">
              <a:rPr lang="en-US" altLang="sr-Latn-R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sr-Latn-R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56A31415-C16A-4177-AC2D-AC1852EAA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398463"/>
            <a:ext cx="8351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hr-HR" altLang="sr-Latn-RS" sz="2800" b="1" dirty="0">
                <a:solidFill>
                  <a:srgbClr val="0070C0"/>
                </a:solidFill>
                <a:latin typeface="+mj-lt"/>
              </a:rPr>
              <a:t>Provedba Programa POS-a od 2015. godine</a:t>
            </a:r>
            <a:endParaRPr lang="hr-HR" altLang="sr-Latn-RS" sz="2800" b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454951-1E21-4565-AD0B-D6BA8D460C1A}"/>
              </a:ext>
            </a:extLst>
          </p:cNvPr>
          <p:cNvCxnSpPr/>
          <p:nvPr/>
        </p:nvCxnSpPr>
        <p:spPr>
          <a:xfrm>
            <a:off x="268288" y="954088"/>
            <a:ext cx="8353425" cy="0"/>
          </a:xfrm>
          <a:prstGeom prst="line">
            <a:avLst/>
          </a:prstGeom>
          <a:ln w="381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8" name="Text Box 6">
            <a:extLst>
              <a:ext uri="{FF2B5EF4-FFF2-40B4-BE49-F238E27FC236}">
                <a16:creationId xmlns:a16="http://schemas.microsoft.com/office/drawing/2014/main" id="{2D1CB25D-C226-47C5-A4F5-389D14A1F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1220788"/>
            <a:ext cx="85883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hr-HR" altLang="sr-Latn-RS" sz="2400" dirty="0">
                <a:latin typeface="Arial" panose="020B0604020202020204" pitchFamily="34" charset="0"/>
              </a:rPr>
              <a:t> </a:t>
            </a:r>
            <a:r>
              <a:rPr lang="hr-HR" altLang="sr-Latn-RS" sz="2000" dirty="0">
                <a:latin typeface="Arial" panose="020B0604020202020204" pitchFamily="34" charset="0"/>
              </a:rPr>
              <a:t>1.848 stanova useljenih na lokacijama u Zagrebu, Splitu, Osijeku,   </a:t>
            </a:r>
          </a:p>
          <a:p>
            <a:pPr marL="0" indent="0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hr-HR" altLang="sr-Latn-RS" sz="2000" dirty="0">
                <a:latin typeface="Arial" panose="020B0604020202020204" pitchFamily="34" charset="0"/>
              </a:rPr>
              <a:t>       Zadru, Šibeniku, Metkoviću, Fažani, Malom Lošinju, Gospiću, Umagu,            </a:t>
            </a:r>
          </a:p>
          <a:p>
            <a:pPr marL="0" indent="0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hr-HR" altLang="sr-Latn-RS" sz="2000" dirty="0">
                <a:latin typeface="Arial" panose="020B0604020202020204" pitchFamily="34" charset="0"/>
              </a:rPr>
              <a:t>       Lovranu</a:t>
            </a:r>
          </a:p>
          <a:p>
            <a:pPr marL="0" indent="0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hr-HR" altLang="sr-Latn-RS" sz="2000" dirty="0">
                <a:latin typeface="Arial" panose="020B0604020202020204" pitchFamily="34" charset="0"/>
              </a:rPr>
              <a:t>	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hr-HR" altLang="sr-Latn-RS" sz="2400" dirty="0">
                <a:latin typeface="Arial" panose="020B0604020202020204" pitchFamily="34" charset="0"/>
              </a:rPr>
              <a:t> </a:t>
            </a:r>
            <a:r>
              <a:rPr lang="hr-HR" altLang="sr-Latn-RS" sz="2000" dirty="0">
                <a:latin typeface="Arial" panose="020B0604020202020204" pitchFamily="34" charset="0"/>
              </a:rPr>
              <a:t>66 stanova u izgradnji na lokacijama u Biogradu na   </a:t>
            </a:r>
          </a:p>
          <a:p>
            <a:pPr marL="0" indent="0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hr-HR" altLang="sr-Latn-RS" sz="2000" dirty="0">
                <a:latin typeface="Arial" panose="020B0604020202020204" pitchFamily="34" charset="0"/>
              </a:rPr>
              <a:t>       moru te Krku</a:t>
            </a:r>
          </a:p>
          <a:p>
            <a:pPr marL="0" indent="0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hr-HR" altLang="sr-Latn-RS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hr-HR" altLang="sr-Latn-RS" sz="2000" dirty="0">
                <a:latin typeface="Arial" panose="020B0604020202020204" pitchFamily="34" charset="0"/>
              </a:rPr>
              <a:t> velik broj stanova u različitim fazama pripreme (uključenje u  Program </a:t>
            </a:r>
          </a:p>
          <a:p>
            <a:pPr marL="0" indent="0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hr-HR" altLang="sr-Latn-RS" sz="2000" dirty="0">
                <a:latin typeface="Arial" panose="020B0604020202020204" pitchFamily="34" charset="0"/>
              </a:rPr>
              <a:t>      POS-a, projektiranje, javna nabava i dr.)</a:t>
            </a:r>
          </a:p>
          <a:p>
            <a:pPr marL="0" indent="0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hr-HR" altLang="sr-Latn-RS" sz="2000" dirty="0">
                <a:latin typeface="Arial" panose="020B0604020202020204" pitchFamily="34" charset="0"/>
              </a:rPr>
              <a:t> 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endParaRPr lang="hr-HR" altLang="sr-Latn-RS" sz="20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hr-HR" altLang="sr-Latn-RS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5">
            <a:extLst>
              <a:ext uri="{FF2B5EF4-FFF2-40B4-BE49-F238E27FC236}">
                <a16:creationId xmlns:a16="http://schemas.microsoft.com/office/drawing/2014/main" id="{145277EE-AAAB-44B4-9610-7EA8EBA25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88" y="1916113"/>
            <a:ext cx="4040187" cy="639762"/>
          </a:xfrm>
        </p:spPr>
        <p:txBody>
          <a:bodyPr/>
          <a:lstStyle/>
          <a:p>
            <a:r>
              <a:rPr lang="hr-HR" altLang="sr-Latn-RS"/>
              <a:t>ZAGREB – Zapruđe (519 stanova)</a:t>
            </a:r>
          </a:p>
        </p:txBody>
      </p:sp>
      <p:sp>
        <p:nvSpPr>
          <p:cNvPr id="12291" name="Text Placeholder 7">
            <a:extLst>
              <a:ext uri="{FF2B5EF4-FFF2-40B4-BE49-F238E27FC236}">
                <a16:creationId xmlns:a16="http://schemas.microsoft.com/office/drawing/2014/main" id="{3D5013EC-400C-4DBF-BEA2-74BB7F3184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16463" y="1916113"/>
            <a:ext cx="4041775" cy="639762"/>
          </a:xfrm>
        </p:spPr>
        <p:txBody>
          <a:bodyPr/>
          <a:lstStyle/>
          <a:p>
            <a:r>
              <a:rPr lang="hr-HR" altLang="sr-Latn-RS"/>
              <a:t>ZAGREB – Klara (332 stana)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DF7137-58ED-41E3-92FC-14EF2986879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F2078E9-05D1-494C-9FC7-4D41035C53CA}" type="datetime1">
              <a:rPr lang="sr-Latn-RS"/>
              <a:pPr>
                <a:defRPr/>
              </a:pPr>
              <a:t>14.8.2019.</a:t>
            </a:fld>
            <a:endParaRPr lang="en-US"/>
          </a:p>
        </p:txBody>
      </p:sp>
      <p:sp>
        <p:nvSpPr>
          <p:cNvPr id="12293" name="Slide Number Placeholder 2">
            <a:extLst>
              <a:ext uri="{FF2B5EF4-FFF2-40B4-BE49-F238E27FC236}">
                <a16:creationId xmlns:a16="http://schemas.microsoft.com/office/drawing/2014/main" id="{18EE7F1F-AFBF-4144-8BFA-22CFAA4B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B17312-FA0D-4BD2-BDC8-CBC459C366F3}" type="slidenum">
              <a:rPr lang="en-US" altLang="sr-Latn-R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sr-Latn-R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0A499176-4219-465A-9041-46F3E9ABB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398463"/>
            <a:ext cx="8351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hr-HR" altLang="sr-Latn-RS" sz="2800" b="1" dirty="0">
                <a:solidFill>
                  <a:srgbClr val="0070C0"/>
                </a:solidFill>
                <a:latin typeface="+mj-lt"/>
              </a:rPr>
              <a:t>Provedba Programa POS-a od 2015.</a:t>
            </a:r>
            <a:endParaRPr lang="hr-HR" altLang="sr-Latn-RS" sz="2800" b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5D5023-861D-40AA-B1ED-1A4223A2731A}"/>
              </a:ext>
            </a:extLst>
          </p:cNvPr>
          <p:cNvCxnSpPr/>
          <p:nvPr/>
        </p:nvCxnSpPr>
        <p:spPr>
          <a:xfrm>
            <a:off x="268288" y="954088"/>
            <a:ext cx="8353425" cy="0"/>
          </a:xfrm>
          <a:prstGeom prst="line">
            <a:avLst/>
          </a:prstGeom>
          <a:ln w="381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6" name="Picture 1">
            <a:extLst>
              <a:ext uri="{FF2B5EF4-FFF2-40B4-BE49-F238E27FC236}">
                <a16:creationId xmlns:a16="http://schemas.microsoft.com/office/drawing/2014/main" id="{145AFB79-9AC8-4822-B3FC-5198E65C012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636838"/>
            <a:ext cx="4040188" cy="3095625"/>
          </a:xfrm>
          <a:noFill/>
        </p:spPr>
      </p:pic>
      <p:pic>
        <p:nvPicPr>
          <p:cNvPr id="12297" name="Picture 8" descr="pos-zagreb-3d-1">
            <a:extLst>
              <a:ext uri="{FF2B5EF4-FFF2-40B4-BE49-F238E27FC236}">
                <a16:creationId xmlns:a16="http://schemas.microsoft.com/office/drawing/2014/main" id="{BC88CE70-592C-441A-9020-CC833DCDB5F8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2646363"/>
            <a:ext cx="4041775" cy="3087687"/>
          </a:xfrm>
          <a:noFill/>
        </p:spPr>
      </p:pic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5">
            <a:extLst>
              <a:ext uri="{FF2B5EF4-FFF2-40B4-BE49-F238E27FC236}">
                <a16:creationId xmlns:a16="http://schemas.microsoft.com/office/drawing/2014/main" id="{5E9CB132-0416-43E4-AD88-B67A34098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1916113"/>
            <a:ext cx="4040187" cy="639762"/>
          </a:xfrm>
        </p:spPr>
        <p:txBody>
          <a:bodyPr/>
          <a:lstStyle/>
          <a:p>
            <a:r>
              <a:rPr lang="hr-HR" altLang="sr-Latn-RS"/>
              <a:t>SPLIT – Kila (571 stan)</a:t>
            </a:r>
          </a:p>
        </p:txBody>
      </p:sp>
      <p:sp>
        <p:nvSpPr>
          <p:cNvPr id="13315" name="Text Placeholder 7">
            <a:extLst>
              <a:ext uri="{FF2B5EF4-FFF2-40B4-BE49-F238E27FC236}">
                <a16:creationId xmlns:a16="http://schemas.microsoft.com/office/drawing/2014/main" id="{9CA63A5A-C343-48D4-8499-E69AE50DD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03800" y="1844675"/>
            <a:ext cx="4041775" cy="639763"/>
          </a:xfrm>
        </p:spPr>
        <p:txBody>
          <a:bodyPr/>
          <a:lstStyle/>
          <a:p>
            <a:r>
              <a:rPr lang="hr-HR" altLang="sr-Latn-RS"/>
              <a:t>OSIJEK (38 stanova)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370FC3-ED39-4E05-B6B9-F9519716B38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F2078E9-05D1-494C-9FC7-4D41035C53CA}" type="datetime1">
              <a:rPr lang="sr-Latn-RS"/>
              <a:pPr>
                <a:defRPr/>
              </a:pPr>
              <a:t>14.8.2019.</a:t>
            </a:fld>
            <a:endParaRPr lang="en-US"/>
          </a:p>
        </p:txBody>
      </p:sp>
      <p:sp>
        <p:nvSpPr>
          <p:cNvPr id="13317" name="Slide Number Placeholder 2">
            <a:extLst>
              <a:ext uri="{FF2B5EF4-FFF2-40B4-BE49-F238E27FC236}">
                <a16:creationId xmlns:a16="http://schemas.microsoft.com/office/drawing/2014/main" id="{23D73ED3-3120-4683-89E5-65F643F86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540C4A-5990-4BCE-A198-B47229E5DEB3}" type="slidenum">
              <a:rPr lang="en-US" altLang="sr-Latn-R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sr-Latn-R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8764E18B-F1A9-4E07-A7F6-34655B813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398463"/>
            <a:ext cx="8351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hr-HR" altLang="sr-Latn-RS" sz="2800" b="1" dirty="0">
                <a:solidFill>
                  <a:srgbClr val="0070C0"/>
                </a:solidFill>
                <a:latin typeface="+mj-lt"/>
              </a:rPr>
              <a:t>Provedba Programa POS-a od 2015.</a:t>
            </a:r>
            <a:endParaRPr lang="hr-HR" altLang="sr-Latn-RS" sz="2800" b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1E00B7-9B57-4BCA-B2C8-0FAA5F8D67B8}"/>
              </a:ext>
            </a:extLst>
          </p:cNvPr>
          <p:cNvCxnSpPr/>
          <p:nvPr/>
        </p:nvCxnSpPr>
        <p:spPr>
          <a:xfrm>
            <a:off x="268288" y="954088"/>
            <a:ext cx="8353425" cy="0"/>
          </a:xfrm>
          <a:prstGeom prst="line">
            <a:avLst/>
          </a:prstGeom>
          <a:ln w="381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0" name="Content Placeholder 10">
            <a:extLst>
              <a:ext uri="{FF2B5EF4-FFF2-40B4-BE49-F238E27FC236}">
                <a16:creationId xmlns:a16="http://schemas.microsoft.com/office/drawing/2014/main" id="{B3331BFC-8FC2-45EC-B9D1-508FF2D9892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789238"/>
            <a:ext cx="4040188" cy="2722562"/>
          </a:xfrm>
        </p:spPr>
      </p:pic>
      <p:pic>
        <p:nvPicPr>
          <p:cNvPr id="13321" name="Content Placeholder 14">
            <a:extLst>
              <a:ext uri="{FF2B5EF4-FFF2-40B4-BE49-F238E27FC236}">
                <a16:creationId xmlns:a16="http://schemas.microsoft.com/office/drawing/2014/main" id="{E54A9923-5813-4799-8E37-6C4CE6C50A5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2708275"/>
            <a:ext cx="4041775" cy="2881313"/>
          </a:xfrm>
        </p:spPr>
      </p:pic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5">
            <a:extLst>
              <a:ext uri="{FF2B5EF4-FFF2-40B4-BE49-F238E27FC236}">
                <a16:creationId xmlns:a16="http://schemas.microsoft.com/office/drawing/2014/main" id="{DE705594-09B0-4EA9-8525-D8163ED01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525" y="1989138"/>
            <a:ext cx="4040188" cy="639762"/>
          </a:xfrm>
        </p:spPr>
        <p:txBody>
          <a:bodyPr/>
          <a:lstStyle/>
          <a:p>
            <a:r>
              <a:rPr lang="hr-HR" altLang="sr-Latn-RS"/>
              <a:t>ZADAR- CRVENE KUĆE</a:t>
            </a:r>
          </a:p>
        </p:txBody>
      </p:sp>
      <p:sp>
        <p:nvSpPr>
          <p:cNvPr id="14339" name="Text Placeholder 7">
            <a:extLst>
              <a:ext uri="{FF2B5EF4-FFF2-40B4-BE49-F238E27FC236}">
                <a16:creationId xmlns:a16="http://schemas.microsoft.com/office/drawing/2014/main" id="{DD4F7E95-0337-4D1E-BF75-43B5F7256C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59338" y="1989138"/>
            <a:ext cx="4041775" cy="639762"/>
          </a:xfrm>
        </p:spPr>
        <p:txBody>
          <a:bodyPr/>
          <a:lstStyle/>
          <a:p>
            <a:r>
              <a:rPr lang="hr-HR" altLang="sr-Latn-RS"/>
              <a:t>UMAG (50 stanova)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181706-03BA-4BC5-8566-8E910BE07F0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F2078E9-05D1-494C-9FC7-4D41035C53CA}" type="datetime1">
              <a:rPr lang="sr-Latn-RS"/>
              <a:pPr>
                <a:defRPr/>
              </a:pPr>
              <a:t>14.8.2019.</a:t>
            </a:fld>
            <a:endParaRPr lang="en-US"/>
          </a:p>
        </p:txBody>
      </p:sp>
      <p:sp>
        <p:nvSpPr>
          <p:cNvPr id="14341" name="Slide Number Placeholder 2">
            <a:extLst>
              <a:ext uri="{FF2B5EF4-FFF2-40B4-BE49-F238E27FC236}">
                <a16:creationId xmlns:a16="http://schemas.microsoft.com/office/drawing/2014/main" id="{EE63E306-3731-4ADE-9568-EA6C2A3DE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1AB5D1-DD40-4926-9AFA-F3643AC22FAC}" type="slidenum">
              <a:rPr lang="en-US" altLang="sr-Latn-R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sr-Latn-R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4F3B4FD3-B67B-49A6-BB25-AD45ECD46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398463"/>
            <a:ext cx="8351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hr-HR" altLang="sr-Latn-RS" sz="2800" b="1" dirty="0">
                <a:solidFill>
                  <a:srgbClr val="0070C0"/>
                </a:solidFill>
                <a:latin typeface="+mj-lt"/>
              </a:rPr>
              <a:t>Provedba Programa POS-a od 2015.</a:t>
            </a:r>
            <a:endParaRPr lang="hr-HR" altLang="sr-Latn-RS" sz="2800" b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41D3B0-7A86-4ADF-A1C0-6BD97866013C}"/>
              </a:ext>
            </a:extLst>
          </p:cNvPr>
          <p:cNvCxnSpPr/>
          <p:nvPr/>
        </p:nvCxnSpPr>
        <p:spPr>
          <a:xfrm>
            <a:off x="268288" y="954088"/>
            <a:ext cx="8353425" cy="0"/>
          </a:xfrm>
          <a:prstGeom prst="line">
            <a:avLst/>
          </a:prstGeom>
          <a:ln w="381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4" name="Content Placeholder 6">
            <a:extLst>
              <a:ext uri="{FF2B5EF4-FFF2-40B4-BE49-F238E27FC236}">
                <a16:creationId xmlns:a16="http://schemas.microsoft.com/office/drawing/2014/main" id="{2D8663AB-EF40-4D71-B091-2F4EB3B69D8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781300"/>
            <a:ext cx="3887788" cy="2735263"/>
          </a:xfrm>
        </p:spPr>
      </p:pic>
      <p:pic>
        <p:nvPicPr>
          <p:cNvPr id="14345" name="Picture 2">
            <a:extLst>
              <a:ext uri="{FF2B5EF4-FFF2-40B4-BE49-F238E27FC236}">
                <a16:creationId xmlns:a16="http://schemas.microsoft.com/office/drawing/2014/main" id="{DDE4D6A1-A1A8-447A-8646-CA0A402D17E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2795588"/>
            <a:ext cx="4041775" cy="2709862"/>
          </a:xfrm>
          <a:noFill/>
        </p:spPr>
      </p:pic>
    </p:spTree>
  </p:cSld>
  <p:clrMapOvr>
    <a:masterClrMapping/>
  </p:clrMapOvr>
  <p:transition spd="med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5700</TotalTime>
  <Words>874</Words>
  <Application>Microsoft Office PowerPoint</Application>
  <PresentationFormat>Prikaz na zaslonu (4:3)</PresentationFormat>
  <Paragraphs>186</Paragraphs>
  <Slides>21</Slides>
  <Notes>2</Notes>
  <HiddenSlides>0</HiddenSlides>
  <MMClips>0</MMClips>
  <ScaleCrop>false</ScaleCrop>
  <HeadingPairs>
    <vt:vector size="8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31" baseType="lpstr">
      <vt:lpstr>Arial</vt:lpstr>
      <vt:lpstr>Calibri</vt:lpstr>
      <vt:lpstr>Times New Roman</vt:lpstr>
      <vt:lpstr>Webdings</vt:lpstr>
      <vt:lpstr>Wingdings</vt:lpstr>
      <vt:lpstr>Georgia</vt:lpstr>
      <vt:lpstr>Candara</vt:lpstr>
      <vt:lpstr>Symbol</vt:lpstr>
      <vt:lpstr>Office Theme</vt:lpstr>
      <vt:lpstr>Microsoft Excel Chart</vt:lpstr>
      <vt:lpstr>Prezentacija stanova iz Programa POS-a GRAD PRELOG</vt:lpstr>
      <vt:lpstr>Ciljevi Programa POS </vt:lpstr>
      <vt:lpstr>Operativni model Programa POS-a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KAKO FUNKCIONIRA MODEL OTPLATE PROGRAMA POS-a?</vt:lpstr>
      <vt:lpstr>PowerPoint prezentacija</vt:lpstr>
      <vt:lpstr>PowerPoint prezentacija</vt:lpstr>
      <vt:lpstr>PowerPoint prezentacija</vt:lpstr>
      <vt:lpstr>PowerPoint prezentacija</vt:lpstr>
    </vt:vector>
  </TitlesOfParts>
  <Company>Ministarstvo JROG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Stanovanje i stanogradnja</dc:title>
  <dc:creator>korisnik</dc:creator>
  <cp:lastModifiedBy>Željko Sokač</cp:lastModifiedBy>
  <cp:revision>258</cp:revision>
  <cp:lastPrinted>2013-03-19T18:47:19Z</cp:lastPrinted>
  <dcterms:created xsi:type="dcterms:W3CDTF">2002-04-14T22:30:35Z</dcterms:created>
  <dcterms:modified xsi:type="dcterms:W3CDTF">2019-08-14T10:54:51Z</dcterms:modified>
</cp:coreProperties>
</file>